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1" r:id="rId1"/>
  </p:sldMasterIdLst>
  <p:notesMasterIdLst>
    <p:notesMasterId r:id="rId36"/>
  </p:notesMasterIdLst>
  <p:handoutMasterIdLst>
    <p:handoutMasterId r:id="rId37"/>
  </p:handoutMasterIdLst>
  <p:sldIdLst>
    <p:sldId id="333" r:id="rId2"/>
    <p:sldId id="340" r:id="rId3"/>
    <p:sldId id="349" r:id="rId4"/>
    <p:sldId id="346" r:id="rId5"/>
    <p:sldId id="370" r:id="rId6"/>
    <p:sldId id="371" r:id="rId7"/>
    <p:sldId id="372" r:id="rId8"/>
    <p:sldId id="373" r:id="rId9"/>
    <p:sldId id="374" r:id="rId10"/>
    <p:sldId id="375" r:id="rId11"/>
    <p:sldId id="376" r:id="rId12"/>
    <p:sldId id="377" r:id="rId13"/>
    <p:sldId id="378" r:id="rId14"/>
    <p:sldId id="379" r:id="rId15"/>
    <p:sldId id="380" r:id="rId16"/>
    <p:sldId id="381" r:id="rId17"/>
    <p:sldId id="382" r:id="rId18"/>
    <p:sldId id="383" r:id="rId19"/>
    <p:sldId id="384" r:id="rId20"/>
    <p:sldId id="385" r:id="rId21"/>
    <p:sldId id="386" r:id="rId22"/>
    <p:sldId id="387" r:id="rId23"/>
    <p:sldId id="388" r:id="rId24"/>
    <p:sldId id="389" r:id="rId25"/>
    <p:sldId id="390" r:id="rId26"/>
    <p:sldId id="391" r:id="rId27"/>
    <p:sldId id="392" r:id="rId28"/>
    <p:sldId id="393" r:id="rId29"/>
    <p:sldId id="394" r:id="rId30"/>
    <p:sldId id="395" r:id="rId31"/>
    <p:sldId id="396" r:id="rId32"/>
    <p:sldId id="397" r:id="rId33"/>
    <p:sldId id="398" r:id="rId34"/>
    <p:sldId id="399" r:id="rId35"/>
  </p:sldIdLst>
  <p:sldSz cx="9144000" cy="5143500" type="screen16x9"/>
  <p:notesSz cx="6858000" cy="9144000"/>
  <p:embeddedFontLst>
    <p:embeddedFont>
      <p:font typeface="Abril Fatface" panose="02000503000000020003" pitchFamily="2" charset="0"/>
      <p:regular r:id="rId38"/>
    </p:embeddedFont>
    <p:embeddedFont>
      <p:font typeface="Arial Narrow" panose="020B0606020202030204" pitchFamily="34" charset="0"/>
      <p:regular r:id="rId39"/>
      <p:bold r:id="rId40"/>
      <p:italic r:id="rId41"/>
      <p:boldItalic r:id="rId42"/>
    </p:embeddedFont>
    <p:embeddedFont>
      <p:font typeface="Nunito" pitchFamily="2" charset="0"/>
      <p:regular r:id="rId43"/>
      <p:bold r:id="rId44"/>
      <p:italic r:id="rId45"/>
      <p:boldItalic r:id="rId46"/>
    </p:embeddedFont>
    <p:embeddedFont>
      <p:font typeface="Verdana" panose="020B0604030504040204" pitchFamily="34" charset="0"/>
      <p:regular r:id="rId47"/>
      <p:bold r:id="rId48"/>
      <p:italic r:id="rId49"/>
      <p:boldItalic r:id="rId5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501C"/>
    <a:srgbClr val="FF3A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E8B95A6-628A-4F00-B418-630C7E3DFE8E}">
  <a:tblStyle styleId="{6E8B95A6-628A-4F00-B418-630C7E3DFE8E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261" autoAdjust="0"/>
    <p:restoredTop sz="94694" autoAdjust="0"/>
  </p:normalViewPr>
  <p:slideViewPr>
    <p:cSldViewPr snapToGrid="0" snapToObjects="1" showGuides="1">
      <p:cViewPr varScale="1">
        <p:scale>
          <a:sx n="140" d="100"/>
          <a:sy n="140" d="100"/>
        </p:scale>
        <p:origin x="1026" y="108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 showGuides="1">
      <p:cViewPr varScale="1">
        <p:scale>
          <a:sx n="123" d="100"/>
          <a:sy n="123" d="100"/>
        </p:scale>
        <p:origin x="3508" y="6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5.fntdata"/><Relationship Id="rId47" Type="http://schemas.openxmlformats.org/officeDocument/2006/relationships/font" Target="fonts/font10.fntdata"/><Relationship Id="rId50" Type="http://schemas.openxmlformats.org/officeDocument/2006/relationships/font" Target="fonts/font13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7.fntdata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6.fntdata"/><Relationship Id="rId48" Type="http://schemas.openxmlformats.org/officeDocument/2006/relationships/font" Target="fonts/font11.fntdata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openxmlformats.org/officeDocument/2006/relationships/font" Target="fonts/font9.fntdata"/><Relationship Id="rId20" Type="http://schemas.openxmlformats.org/officeDocument/2006/relationships/slide" Target="slides/slide19.xml"/><Relationship Id="rId41" Type="http://schemas.openxmlformats.org/officeDocument/2006/relationships/font" Target="fonts/font4.fntdata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49" Type="http://schemas.openxmlformats.org/officeDocument/2006/relationships/font" Target="fonts/font12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8CF0CD27-47B9-AD48-B4DE-60162A2E0BE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PE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367DC2C9-B156-534D-8E40-C848812DC3A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6A6578-EAD0-834C-83D1-171C36565C98}" type="datetimeFigureOut">
              <a:rPr lang="es-PE" smtClean="0"/>
              <a:t>12/04/2022</a:t>
            </a:fld>
            <a:endParaRPr lang="es-PE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58717857-0327-0545-90E1-44BADE5F32B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PE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7204223F-7976-5A49-9384-0FBC9D712BB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50BD6E-73C6-5E4E-8AA3-AA46CA83700C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0154097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7" name="Google Shape;227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06112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7" name="Google Shape;227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59296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7" name="Google Shape;227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43997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7" name="Google Shape;227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10666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7" name="Google Shape;227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24970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7" name="Google Shape;227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00827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7" name="Google Shape;227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58961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7" name="Google Shape;227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75442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7" name="Google Shape;227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8901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7" name="Google Shape;227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45132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7" name="Google Shape;227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48375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7" name="Google Shape;227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498323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7" name="Google Shape;227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755149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7" name="Google Shape;227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181792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7" name="Google Shape;227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969999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7" name="Google Shape;227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537499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7" name="Google Shape;227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689075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7" name="Google Shape;227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964478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7" name="Google Shape;227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385418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7" name="Google Shape;227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111635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7" name="Google Shape;227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702150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7" name="Google Shape;227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23473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7" name="Google Shape;227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329459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7" name="Google Shape;227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0250771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7" name="Google Shape;227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11177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7" name="Google Shape;227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73570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7" name="Google Shape;227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784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7" name="Google Shape;227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35253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7" name="Google Shape;227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70052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7" name="Google Shape;227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635849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7" name="Google Shape;227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9632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slide">
  <p:cSld name="CUSTOM_9">
    <p:bg>
      <p:bgPr>
        <a:solidFill>
          <a:srgbClr val="FFFFFF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1224900" y="1728443"/>
            <a:ext cx="6694200" cy="10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3200" b="1" i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None/>
              <a:defRPr>
                <a:solidFill>
                  <a:srgbClr val="7F8D9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None/>
              <a:defRPr>
                <a:solidFill>
                  <a:srgbClr val="7F8D9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None/>
              <a:defRPr>
                <a:solidFill>
                  <a:srgbClr val="7F8D9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None/>
              <a:defRPr>
                <a:solidFill>
                  <a:srgbClr val="7F8D9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None/>
              <a:defRPr>
                <a:solidFill>
                  <a:srgbClr val="7F8D9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None/>
              <a:defRPr>
                <a:solidFill>
                  <a:srgbClr val="7F8D9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None/>
              <a:defRPr>
                <a:solidFill>
                  <a:srgbClr val="7F8D9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None/>
              <a:defRPr>
                <a:solidFill>
                  <a:srgbClr val="7F8D99"/>
                </a:solidFill>
              </a:defRPr>
            </a:lvl9pPr>
          </a:lstStyle>
          <a:p>
            <a:endParaRPr dirty="0"/>
          </a:p>
        </p:txBody>
      </p:sp>
      <p:sp>
        <p:nvSpPr>
          <p:cNvPr id="13" name="Google Shape;13;p2"/>
          <p:cNvSpPr txBox="1">
            <a:spLocks noGrp="1"/>
          </p:cNvSpPr>
          <p:nvPr>
            <p:ph type="ctrTitle" idx="2"/>
          </p:nvPr>
        </p:nvSpPr>
        <p:spPr>
          <a:xfrm>
            <a:off x="1224900" y="2951082"/>
            <a:ext cx="6694200" cy="7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600" b="0" i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1800"/>
              <a:buNone/>
              <a:defRPr sz="1800">
                <a:solidFill>
                  <a:srgbClr val="7F8D9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1800"/>
              <a:buNone/>
              <a:defRPr sz="1800">
                <a:solidFill>
                  <a:srgbClr val="7F8D9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1800"/>
              <a:buNone/>
              <a:defRPr sz="1800">
                <a:solidFill>
                  <a:srgbClr val="7F8D9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1800"/>
              <a:buNone/>
              <a:defRPr sz="1800">
                <a:solidFill>
                  <a:srgbClr val="7F8D9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1800"/>
              <a:buNone/>
              <a:defRPr sz="1800">
                <a:solidFill>
                  <a:srgbClr val="7F8D9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1800"/>
              <a:buNone/>
              <a:defRPr sz="1800">
                <a:solidFill>
                  <a:srgbClr val="7F8D9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1800"/>
              <a:buNone/>
              <a:defRPr sz="1800">
                <a:solidFill>
                  <a:srgbClr val="7F8D9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1800"/>
              <a:buNone/>
              <a:defRPr sz="1800">
                <a:solidFill>
                  <a:srgbClr val="7F8D99"/>
                </a:solidFill>
              </a:defRPr>
            </a:lvl9pPr>
          </a:lstStyle>
          <a:p>
            <a:endParaRPr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22138074-521A-4CB7-9614-B1E551B055A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0957" y="-1877"/>
            <a:ext cx="2561321" cy="88474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with three columns" type="titleOnly" preserve="1">
  <p:cSld name="1_Slide with three columns">
    <p:bg>
      <p:bgPr>
        <a:solidFill>
          <a:srgbClr val="FF3A00"/>
        </a:solid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>
            <a:spLocks noGrp="1"/>
          </p:cNvSpPr>
          <p:nvPr>
            <p:ph type="title"/>
          </p:nvPr>
        </p:nvSpPr>
        <p:spPr>
          <a:xfrm>
            <a:off x="311700" y="673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1800" b="1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  <p:sp>
        <p:nvSpPr>
          <p:cNvPr id="76" name="Google Shape;76;p11"/>
          <p:cNvSpPr txBox="1">
            <a:spLocks noGrp="1"/>
          </p:cNvSpPr>
          <p:nvPr>
            <p:ph type="subTitle" idx="1"/>
          </p:nvPr>
        </p:nvSpPr>
        <p:spPr>
          <a:xfrm>
            <a:off x="575640" y="2167675"/>
            <a:ext cx="2448600" cy="46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CC3F3A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CC3F3A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CC3F3A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CC3F3A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CC3F3A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CC3F3A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CC3F3A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CC3F3A"/>
                </a:solidFill>
              </a:defRPr>
            </a:lvl9pPr>
          </a:lstStyle>
          <a:p>
            <a:endParaRPr dirty="0"/>
          </a:p>
        </p:txBody>
      </p:sp>
      <p:sp>
        <p:nvSpPr>
          <p:cNvPr id="77" name="Google Shape;77;p11"/>
          <p:cNvSpPr txBox="1">
            <a:spLocks noGrp="1"/>
          </p:cNvSpPr>
          <p:nvPr>
            <p:ph type="subTitle" idx="2"/>
          </p:nvPr>
        </p:nvSpPr>
        <p:spPr>
          <a:xfrm>
            <a:off x="575640" y="2503926"/>
            <a:ext cx="2448600" cy="128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5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999999"/>
                </a:solidFill>
              </a:defRPr>
            </a:lvl9pPr>
          </a:lstStyle>
          <a:p>
            <a:endParaRPr dirty="0"/>
          </a:p>
        </p:txBody>
      </p:sp>
      <p:sp>
        <p:nvSpPr>
          <p:cNvPr id="78" name="Google Shape;78;p11"/>
          <p:cNvSpPr txBox="1">
            <a:spLocks noGrp="1"/>
          </p:cNvSpPr>
          <p:nvPr>
            <p:ph type="subTitle" idx="3"/>
          </p:nvPr>
        </p:nvSpPr>
        <p:spPr>
          <a:xfrm>
            <a:off x="3355575" y="2167675"/>
            <a:ext cx="2448600" cy="46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CC3F3A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CC3F3A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CC3F3A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CC3F3A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CC3F3A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CC3F3A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CC3F3A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CC3F3A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subTitle" idx="4"/>
          </p:nvPr>
        </p:nvSpPr>
        <p:spPr>
          <a:xfrm>
            <a:off x="3355575" y="2503926"/>
            <a:ext cx="2448600" cy="128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5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80" name="Google Shape;80;p11"/>
          <p:cNvSpPr txBox="1">
            <a:spLocks noGrp="1"/>
          </p:cNvSpPr>
          <p:nvPr>
            <p:ph type="subTitle" idx="5"/>
          </p:nvPr>
        </p:nvSpPr>
        <p:spPr>
          <a:xfrm>
            <a:off x="6119761" y="2167675"/>
            <a:ext cx="2448600" cy="46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CC3F3A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CC3F3A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CC3F3A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CC3F3A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CC3F3A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CC3F3A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CC3F3A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CC3F3A"/>
                </a:solidFill>
              </a:defRPr>
            </a:lvl9pPr>
          </a:lstStyle>
          <a:p>
            <a:endParaRPr/>
          </a:p>
        </p:txBody>
      </p:sp>
      <p:sp>
        <p:nvSpPr>
          <p:cNvPr id="81" name="Google Shape;81;p11"/>
          <p:cNvSpPr txBox="1">
            <a:spLocks noGrp="1"/>
          </p:cNvSpPr>
          <p:nvPr>
            <p:ph type="subTitle" idx="6"/>
          </p:nvPr>
        </p:nvSpPr>
        <p:spPr>
          <a:xfrm>
            <a:off x="6119761" y="2503926"/>
            <a:ext cx="2448600" cy="128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5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999999"/>
                </a:solidFill>
              </a:defRPr>
            </a:lvl9pPr>
          </a:lstStyle>
          <a:p>
            <a:endParaRPr dirty="0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1290CFE3-0E74-E845-9472-E7EDB308535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805447" y="111858"/>
            <a:ext cx="225909" cy="225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9013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d slide with big number" preserve="1">
  <p:cSld name="1_Red slide with big number">
    <p:bg>
      <p:bgPr>
        <a:solidFill>
          <a:schemeClr val="tx1"/>
        </a:solid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3"/>
          <p:cNvSpPr txBox="1">
            <a:spLocks noGrp="1"/>
          </p:cNvSpPr>
          <p:nvPr>
            <p:ph type="title" hasCustomPrompt="1"/>
          </p:nvPr>
        </p:nvSpPr>
        <p:spPr>
          <a:xfrm>
            <a:off x="311700" y="12585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8000" b="1" i="0">
                <a:solidFill>
                  <a:schemeClr val="l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rPr dirty="0"/>
              <a:t>xx%</a:t>
            </a:r>
          </a:p>
        </p:txBody>
      </p:sp>
      <p:sp>
        <p:nvSpPr>
          <p:cNvPr id="102" name="Google Shape;102;p13"/>
          <p:cNvSpPr txBox="1">
            <a:spLocks noGrp="1"/>
          </p:cNvSpPr>
          <p:nvPr>
            <p:ph type="subTitle" idx="1"/>
          </p:nvPr>
        </p:nvSpPr>
        <p:spPr>
          <a:xfrm>
            <a:off x="1881147" y="3077100"/>
            <a:ext cx="5381700" cy="79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050" b="0" i="0">
                <a:solidFill>
                  <a:srgbClr val="FF3A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</a:defRPr>
            </a:lvl9pPr>
          </a:lstStyle>
          <a:p>
            <a:endParaRPr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93BEA12D-5876-F84C-924F-80A98BCBAC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flipV="1">
            <a:off x="8805448" y="111858"/>
            <a:ext cx="225909" cy="225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3556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with title" preserve="1">
  <p:cSld name="1_Slide with title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7"/>
          <p:cNvSpPr txBox="1">
            <a:spLocks noGrp="1"/>
          </p:cNvSpPr>
          <p:nvPr>
            <p:ph type="title"/>
          </p:nvPr>
        </p:nvSpPr>
        <p:spPr>
          <a:xfrm>
            <a:off x="299700" y="911325"/>
            <a:ext cx="8544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 b="1" i="0">
                <a:solidFill>
                  <a:srgbClr val="FF3A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CC3F3A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CC3F3A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CC3F3A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CC3F3A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CC3F3A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CC3F3A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CC3F3A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CC3F3A"/>
                </a:solidFill>
              </a:defRPr>
            </a:lvl9pPr>
          </a:lstStyle>
          <a:p>
            <a:endParaRPr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C93BCDC-2364-5342-8B64-B47CD4C286A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flipV="1">
            <a:off x="8805448" y="111858"/>
            <a:ext cx="225909" cy="225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5972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slide" preserve="1">
  <p:cSld name="1_Main slide">
    <p:bg>
      <p:bgPr>
        <a:solidFill>
          <a:schemeClr val="tx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1224900" y="1728443"/>
            <a:ext cx="6694200" cy="10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3200" b="1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None/>
              <a:defRPr>
                <a:solidFill>
                  <a:srgbClr val="7F8D9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None/>
              <a:defRPr>
                <a:solidFill>
                  <a:srgbClr val="7F8D9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None/>
              <a:defRPr>
                <a:solidFill>
                  <a:srgbClr val="7F8D9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None/>
              <a:defRPr>
                <a:solidFill>
                  <a:srgbClr val="7F8D9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None/>
              <a:defRPr>
                <a:solidFill>
                  <a:srgbClr val="7F8D9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None/>
              <a:defRPr>
                <a:solidFill>
                  <a:srgbClr val="7F8D9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None/>
              <a:defRPr>
                <a:solidFill>
                  <a:srgbClr val="7F8D9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None/>
              <a:defRPr>
                <a:solidFill>
                  <a:srgbClr val="7F8D99"/>
                </a:solidFill>
              </a:defRPr>
            </a:lvl9pPr>
          </a:lstStyle>
          <a:p>
            <a:endParaRPr dirty="0"/>
          </a:p>
        </p:txBody>
      </p:sp>
      <p:sp>
        <p:nvSpPr>
          <p:cNvPr id="13" name="Google Shape;13;p2"/>
          <p:cNvSpPr txBox="1">
            <a:spLocks noGrp="1"/>
          </p:cNvSpPr>
          <p:nvPr>
            <p:ph type="ctrTitle" idx="2"/>
          </p:nvPr>
        </p:nvSpPr>
        <p:spPr>
          <a:xfrm>
            <a:off x="1224900" y="2957137"/>
            <a:ext cx="6694200" cy="7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400" b="0" i="0">
                <a:solidFill>
                  <a:srgbClr val="FF3A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1800"/>
              <a:buNone/>
              <a:defRPr sz="1800">
                <a:solidFill>
                  <a:srgbClr val="7F8D9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1800"/>
              <a:buNone/>
              <a:defRPr sz="1800">
                <a:solidFill>
                  <a:srgbClr val="7F8D9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1800"/>
              <a:buNone/>
              <a:defRPr sz="1800">
                <a:solidFill>
                  <a:srgbClr val="7F8D9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1800"/>
              <a:buNone/>
              <a:defRPr sz="1800">
                <a:solidFill>
                  <a:srgbClr val="7F8D9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1800"/>
              <a:buNone/>
              <a:defRPr sz="1800">
                <a:solidFill>
                  <a:srgbClr val="7F8D9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1800"/>
              <a:buNone/>
              <a:defRPr sz="1800">
                <a:solidFill>
                  <a:srgbClr val="7F8D9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1800"/>
              <a:buNone/>
              <a:defRPr sz="1800">
                <a:solidFill>
                  <a:srgbClr val="7F8D9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1800"/>
              <a:buNone/>
              <a:defRPr sz="1800">
                <a:solidFill>
                  <a:srgbClr val="7F8D99"/>
                </a:solidFill>
              </a:defRPr>
            </a:lvl9pPr>
          </a:lstStyle>
          <a:p>
            <a:endParaRPr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10E60842-F737-4612-A947-C9FA3BDF18D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0957" y="-1877"/>
            <a:ext cx="2561321" cy="884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4956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slide" preserve="1">
  <p:cSld name="1_Main slide">
    <p:bg>
      <p:bgPr>
        <a:solidFill>
          <a:srgbClr val="FF3A00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1224900" y="1728443"/>
            <a:ext cx="6694200" cy="10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3200" b="1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None/>
              <a:defRPr>
                <a:solidFill>
                  <a:srgbClr val="7F8D9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None/>
              <a:defRPr>
                <a:solidFill>
                  <a:srgbClr val="7F8D9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None/>
              <a:defRPr>
                <a:solidFill>
                  <a:srgbClr val="7F8D9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None/>
              <a:defRPr>
                <a:solidFill>
                  <a:srgbClr val="7F8D9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None/>
              <a:defRPr>
                <a:solidFill>
                  <a:srgbClr val="7F8D9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None/>
              <a:defRPr>
                <a:solidFill>
                  <a:srgbClr val="7F8D9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None/>
              <a:defRPr>
                <a:solidFill>
                  <a:srgbClr val="7F8D9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None/>
              <a:defRPr>
                <a:solidFill>
                  <a:srgbClr val="7F8D99"/>
                </a:solidFill>
              </a:defRPr>
            </a:lvl9pPr>
          </a:lstStyle>
          <a:p>
            <a:endParaRPr dirty="0"/>
          </a:p>
        </p:txBody>
      </p:sp>
      <p:sp>
        <p:nvSpPr>
          <p:cNvPr id="13" name="Google Shape;13;p2"/>
          <p:cNvSpPr txBox="1">
            <a:spLocks noGrp="1"/>
          </p:cNvSpPr>
          <p:nvPr>
            <p:ph type="ctrTitle" idx="2"/>
          </p:nvPr>
        </p:nvSpPr>
        <p:spPr>
          <a:xfrm>
            <a:off x="1224900" y="2945026"/>
            <a:ext cx="6694200" cy="7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4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1800"/>
              <a:buNone/>
              <a:defRPr sz="1800">
                <a:solidFill>
                  <a:srgbClr val="7F8D9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1800"/>
              <a:buNone/>
              <a:defRPr sz="1800">
                <a:solidFill>
                  <a:srgbClr val="7F8D9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1800"/>
              <a:buNone/>
              <a:defRPr sz="1800">
                <a:solidFill>
                  <a:srgbClr val="7F8D9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1800"/>
              <a:buNone/>
              <a:defRPr sz="1800">
                <a:solidFill>
                  <a:srgbClr val="7F8D9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1800"/>
              <a:buNone/>
              <a:defRPr sz="1800">
                <a:solidFill>
                  <a:srgbClr val="7F8D9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1800"/>
              <a:buNone/>
              <a:defRPr sz="1800">
                <a:solidFill>
                  <a:srgbClr val="7F8D9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1800"/>
              <a:buNone/>
              <a:defRPr sz="1800">
                <a:solidFill>
                  <a:srgbClr val="7F8D9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1800"/>
              <a:buNone/>
              <a:defRPr sz="1800">
                <a:solidFill>
                  <a:srgbClr val="7F8D99"/>
                </a:solidFill>
              </a:defRPr>
            </a:lvl9pPr>
          </a:lstStyle>
          <a:p>
            <a:endParaRPr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28B4027-63BE-4471-9EC2-401A137E885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0957" y="-1877"/>
            <a:ext cx="2561321" cy="884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5186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slide" preserve="1">
  <p:cSld name="1_Main slide">
    <p:bg>
      <p:bgPr>
        <a:solidFill>
          <a:schemeClr val="tx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5653979" y="1607530"/>
            <a:ext cx="2840117" cy="10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1800" b="1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None/>
              <a:defRPr>
                <a:solidFill>
                  <a:srgbClr val="7F8D9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None/>
              <a:defRPr>
                <a:solidFill>
                  <a:srgbClr val="7F8D9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None/>
              <a:defRPr>
                <a:solidFill>
                  <a:srgbClr val="7F8D9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None/>
              <a:defRPr>
                <a:solidFill>
                  <a:srgbClr val="7F8D9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None/>
              <a:defRPr>
                <a:solidFill>
                  <a:srgbClr val="7F8D9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None/>
              <a:defRPr>
                <a:solidFill>
                  <a:srgbClr val="7F8D9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None/>
              <a:defRPr>
                <a:solidFill>
                  <a:srgbClr val="7F8D9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None/>
              <a:defRPr>
                <a:solidFill>
                  <a:srgbClr val="7F8D99"/>
                </a:solidFill>
              </a:defRPr>
            </a:lvl9pPr>
          </a:lstStyle>
          <a:p>
            <a:endParaRPr dirty="0"/>
          </a:p>
        </p:txBody>
      </p:sp>
      <p:sp>
        <p:nvSpPr>
          <p:cNvPr id="13" name="Google Shape;13;p2"/>
          <p:cNvSpPr txBox="1">
            <a:spLocks noGrp="1"/>
          </p:cNvSpPr>
          <p:nvPr>
            <p:ph type="ctrTitle" idx="2"/>
          </p:nvPr>
        </p:nvSpPr>
        <p:spPr>
          <a:xfrm>
            <a:off x="5653978" y="2932221"/>
            <a:ext cx="2840117" cy="1231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400" b="0" i="0">
                <a:solidFill>
                  <a:srgbClr val="FF3A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1800"/>
              <a:buNone/>
              <a:defRPr sz="1800">
                <a:solidFill>
                  <a:srgbClr val="7F8D9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1800"/>
              <a:buNone/>
              <a:defRPr sz="1800">
                <a:solidFill>
                  <a:srgbClr val="7F8D9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1800"/>
              <a:buNone/>
              <a:defRPr sz="1800">
                <a:solidFill>
                  <a:srgbClr val="7F8D9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1800"/>
              <a:buNone/>
              <a:defRPr sz="1800">
                <a:solidFill>
                  <a:srgbClr val="7F8D9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1800"/>
              <a:buNone/>
              <a:defRPr sz="1800">
                <a:solidFill>
                  <a:srgbClr val="7F8D9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1800"/>
              <a:buNone/>
              <a:defRPr sz="1800">
                <a:solidFill>
                  <a:srgbClr val="7F8D9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1800"/>
              <a:buNone/>
              <a:defRPr sz="1800">
                <a:solidFill>
                  <a:srgbClr val="7F8D9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1800"/>
              <a:buNone/>
              <a:defRPr sz="1800">
                <a:solidFill>
                  <a:srgbClr val="7F8D99"/>
                </a:solidFill>
              </a:defRPr>
            </a:lvl9pPr>
          </a:lstStyle>
          <a:p>
            <a:endParaRPr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16740B2-2B52-498B-B379-B910B65245F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586348" y="4321238"/>
            <a:ext cx="2561321" cy="884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9678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slide" preserve="1">
  <p:cSld name="1_Main slide">
    <p:bg>
      <p:bgPr>
        <a:solidFill>
          <a:schemeClr val="bg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5653979" y="1607530"/>
            <a:ext cx="2840117" cy="10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400" b="1" i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None/>
              <a:defRPr>
                <a:solidFill>
                  <a:srgbClr val="7F8D9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None/>
              <a:defRPr>
                <a:solidFill>
                  <a:srgbClr val="7F8D9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None/>
              <a:defRPr>
                <a:solidFill>
                  <a:srgbClr val="7F8D9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None/>
              <a:defRPr>
                <a:solidFill>
                  <a:srgbClr val="7F8D9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None/>
              <a:defRPr>
                <a:solidFill>
                  <a:srgbClr val="7F8D9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None/>
              <a:defRPr>
                <a:solidFill>
                  <a:srgbClr val="7F8D9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None/>
              <a:defRPr>
                <a:solidFill>
                  <a:srgbClr val="7F8D9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None/>
              <a:defRPr>
                <a:solidFill>
                  <a:srgbClr val="7F8D99"/>
                </a:solidFill>
              </a:defRPr>
            </a:lvl9pPr>
          </a:lstStyle>
          <a:p>
            <a:endParaRPr dirty="0"/>
          </a:p>
        </p:txBody>
      </p:sp>
      <p:sp>
        <p:nvSpPr>
          <p:cNvPr id="13" name="Google Shape;13;p2"/>
          <p:cNvSpPr txBox="1">
            <a:spLocks noGrp="1"/>
          </p:cNvSpPr>
          <p:nvPr>
            <p:ph type="ctrTitle" idx="2"/>
          </p:nvPr>
        </p:nvSpPr>
        <p:spPr>
          <a:xfrm>
            <a:off x="5653978" y="2932221"/>
            <a:ext cx="2840117" cy="12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200" b="0" i="0">
                <a:solidFill>
                  <a:srgbClr val="FF3A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1800"/>
              <a:buNone/>
              <a:defRPr sz="1800">
                <a:solidFill>
                  <a:srgbClr val="7F8D9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1800"/>
              <a:buNone/>
              <a:defRPr sz="1800">
                <a:solidFill>
                  <a:srgbClr val="7F8D9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1800"/>
              <a:buNone/>
              <a:defRPr sz="1800">
                <a:solidFill>
                  <a:srgbClr val="7F8D9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1800"/>
              <a:buNone/>
              <a:defRPr sz="1800">
                <a:solidFill>
                  <a:srgbClr val="7F8D9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1800"/>
              <a:buNone/>
              <a:defRPr sz="1800">
                <a:solidFill>
                  <a:srgbClr val="7F8D9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1800"/>
              <a:buNone/>
              <a:defRPr sz="1800">
                <a:solidFill>
                  <a:srgbClr val="7F8D9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1800"/>
              <a:buNone/>
              <a:defRPr sz="1800">
                <a:solidFill>
                  <a:srgbClr val="7F8D9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1800"/>
              <a:buNone/>
              <a:defRPr sz="1800">
                <a:solidFill>
                  <a:srgbClr val="7F8D99"/>
                </a:solidFill>
              </a:defRPr>
            </a:lvl9pPr>
          </a:lstStyle>
          <a:p>
            <a:endParaRPr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C76C3590-54E2-45D9-AD99-8DF487F1BD4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586348" y="4321238"/>
            <a:ext cx="2561321" cy="884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0634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slide with title 1">
  <p:cSld name="TITLE_1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397325" y="10443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b="1" i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397334" y="1628200"/>
            <a:ext cx="6147600" cy="18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3A00"/>
              </a:buClr>
              <a:buSzPts val="1400"/>
              <a:buChar char="●"/>
              <a:defRPr sz="1050" b="0" i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91440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Char char="○"/>
              <a:defRPr sz="1200">
                <a:solidFill>
                  <a:srgbClr val="999999"/>
                </a:solidFill>
              </a:defRPr>
            </a:lvl2pPr>
            <a:lvl3pPr marL="137160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Char char="■"/>
              <a:defRPr sz="1200">
                <a:solidFill>
                  <a:srgbClr val="999999"/>
                </a:solidFill>
              </a:defRPr>
            </a:lvl3pPr>
            <a:lvl4pPr marL="182880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Char char="●"/>
              <a:defRPr sz="1200">
                <a:solidFill>
                  <a:srgbClr val="999999"/>
                </a:solidFill>
              </a:defRPr>
            </a:lvl4pPr>
            <a:lvl5pPr marL="228600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Char char="○"/>
              <a:defRPr sz="1200">
                <a:solidFill>
                  <a:srgbClr val="999999"/>
                </a:solidFill>
              </a:defRPr>
            </a:lvl5pPr>
            <a:lvl6pPr marL="274320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Char char="■"/>
              <a:defRPr sz="1200">
                <a:solidFill>
                  <a:srgbClr val="999999"/>
                </a:solidFill>
              </a:defRPr>
            </a:lvl6pPr>
            <a:lvl7pPr marL="320040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Char char="●"/>
              <a:defRPr sz="1200">
                <a:solidFill>
                  <a:srgbClr val="999999"/>
                </a:solidFill>
              </a:defRPr>
            </a:lvl7pPr>
            <a:lvl8pPr marL="365760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Char char="○"/>
              <a:defRPr sz="1200">
                <a:solidFill>
                  <a:srgbClr val="999999"/>
                </a:solidFill>
              </a:defRPr>
            </a:lvl8pPr>
            <a:lvl9pPr marL="411480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Char char="■"/>
              <a:defRPr sz="1200">
                <a:solidFill>
                  <a:srgbClr val="999999"/>
                </a:solidFill>
              </a:defRPr>
            </a:lvl9pPr>
          </a:lstStyle>
          <a:p>
            <a:endParaRPr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0FD424CB-1575-FB4E-A03E-542348CBF3F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flipV="1">
            <a:off x="8805448" y="111858"/>
            <a:ext cx="225909" cy="22590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slide with title 1" preserve="1">
  <p:cSld name="1_Text slide with title 1">
    <p:bg>
      <p:bgPr>
        <a:solidFill>
          <a:srgbClr val="FF3A00"/>
        </a:solid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397325" y="10443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b="1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397334" y="1628200"/>
            <a:ext cx="6147600" cy="18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3A00"/>
              </a:buClr>
              <a:buSzPts val="1400"/>
              <a:buChar char="●"/>
              <a:defRPr sz="105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91440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Char char="○"/>
              <a:defRPr sz="1200">
                <a:solidFill>
                  <a:srgbClr val="999999"/>
                </a:solidFill>
              </a:defRPr>
            </a:lvl2pPr>
            <a:lvl3pPr marL="137160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Char char="■"/>
              <a:defRPr sz="1200">
                <a:solidFill>
                  <a:srgbClr val="999999"/>
                </a:solidFill>
              </a:defRPr>
            </a:lvl3pPr>
            <a:lvl4pPr marL="182880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Char char="●"/>
              <a:defRPr sz="1200">
                <a:solidFill>
                  <a:srgbClr val="999999"/>
                </a:solidFill>
              </a:defRPr>
            </a:lvl4pPr>
            <a:lvl5pPr marL="228600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Char char="○"/>
              <a:defRPr sz="1200">
                <a:solidFill>
                  <a:srgbClr val="999999"/>
                </a:solidFill>
              </a:defRPr>
            </a:lvl5pPr>
            <a:lvl6pPr marL="274320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Char char="■"/>
              <a:defRPr sz="1200">
                <a:solidFill>
                  <a:srgbClr val="999999"/>
                </a:solidFill>
              </a:defRPr>
            </a:lvl6pPr>
            <a:lvl7pPr marL="320040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Char char="●"/>
              <a:defRPr sz="1200">
                <a:solidFill>
                  <a:srgbClr val="999999"/>
                </a:solidFill>
              </a:defRPr>
            </a:lvl7pPr>
            <a:lvl8pPr marL="365760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Char char="○"/>
              <a:defRPr sz="1200">
                <a:solidFill>
                  <a:srgbClr val="999999"/>
                </a:solidFill>
              </a:defRPr>
            </a:lvl8pPr>
            <a:lvl9pPr marL="411480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Char char="■"/>
              <a:defRPr sz="1200">
                <a:solidFill>
                  <a:srgbClr val="999999"/>
                </a:solidFill>
              </a:defRPr>
            </a:lvl9pPr>
          </a:lstStyle>
          <a:p>
            <a:endParaRPr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0FD424CB-1575-FB4E-A03E-542348CBF3F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flipV="1">
            <a:off x="8805448" y="111858"/>
            <a:ext cx="225909" cy="225909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7332BB26-420C-9542-AE02-C2D8D2FDC7C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805447" y="111858"/>
            <a:ext cx="225909" cy="225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1842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ubtitle" type="blank" preserve="1">
  <p:cSld name="1_Title and Subtitle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A878E344-D77D-5346-AB71-8DB7D769D09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0152" t="9801" r="613" b="14877"/>
          <a:stretch/>
        </p:blipFill>
        <p:spPr>
          <a:xfrm>
            <a:off x="0" y="-1"/>
            <a:ext cx="9144000" cy="5143501"/>
          </a:xfrm>
          <a:prstGeom prst="rect">
            <a:avLst/>
          </a:prstGeom>
        </p:spPr>
      </p:pic>
      <p:sp>
        <p:nvSpPr>
          <p:cNvPr id="37" name="Google Shape;37;p6"/>
          <p:cNvSpPr/>
          <p:nvPr/>
        </p:nvSpPr>
        <p:spPr>
          <a:xfrm>
            <a:off x="5042452" y="589721"/>
            <a:ext cx="3821973" cy="424069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38;p6"/>
          <p:cNvSpPr txBox="1">
            <a:spLocks noGrp="1"/>
          </p:cNvSpPr>
          <p:nvPr>
            <p:ph type="ctrTitle"/>
          </p:nvPr>
        </p:nvSpPr>
        <p:spPr>
          <a:xfrm>
            <a:off x="5336324" y="900355"/>
            <a:ext cx="2598600" cy="12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 b="1" i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 dirty="0"/>
          </a:p>
        </p:txBody>
      </p:sp>
      <p:sp>
        <p:nvSpPr>
          <p:cNvPr id="39" name="Google Shape;39;p6"/>
          <p:cNvSpPr txBox="1">
            <a:spLocks noGrp="1"/>
          </p:cNvSpPr>
          <p:nvPr>
            <p:ph type="subTitle" idx="1"/>
          </p:nvPr>
        </p:nvSpPr>
        <p:spPr>
          <a:xfrm>
            <a:off x="5336424" y="2100355"/>
            <a:ext cx="3270862" cy="174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5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 dirty="0"/>
          </a:p>
        </p:txBody>
      </p:sp>
      <p:sp>
        <p:nvSpPr>
          <p:cNvPr id="6" name="Google Shape;216;p28">
            <a:extLst>
              <a:ext uri="{FF2B5EF4-FFF2-40B4-BE49-F238E27FC236}">
                <a16:creationId xmlns:a16="http://schemas.microsoft.com/office/drawing/2014/main" id="{9621EFEA-B57D-894F-9454-96EED43DCBE2}"/>
              </a:ext>
            </a:extLst>
          </p:cNvPr>
          <p:cNvSpPr/>
          <p:nvPr userDrawn="1"/>
        </p:nvSpPr>
        <p:spPr>
          <a:xfrm>
            <a:off x="5442296" y="1979400"/>
            <a:ext cx="166200" cy="37500"/>
          </a:xfrm>
          <a:prstGeom prst="rect">
            <a:avLst/>
          </a:prstGeom>
          <a:solidFill>
            <a:srgbClr val="FF3A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1E7F51E1-5589-6842-A5A4-9F0645876E6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flipV="1">
            <a:off x="8805448" y="111858"/>
            <a:ext cx="225909" cy="225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7525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with two columns" type="twoColTx" preserve="1">
  <p:cSld name="1_Slide with two columns">
    <p:bg>
      <p:bgPr>
        <a:solidFill>
          <a:srgbClr val="FF3A00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0"/>
          <p:cNvSpPr txBox="1">
            <a:spLocks noGrp="1"/>
          </p:cNvSpPr>
          <p:nvPr>
            <p:ph type="title"/>
          </p:nvPr>
        </p:nvSpPr>
        <p:spPr>
          <a:xfrm>
            <a:off x="311700" y="1054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3F3A"/>
              </a:buClr>
              <a:buSzPts val="2800"/>
              <a:buNone/>
              <a:defRPr sz="1800" b="1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3F3A"/>
              </a:buClr>
              <a:buSzPts val="2800"/>
              <a:buNone/>
              <a:defRPr>
                <a:solidFill>
                  <a:srgbClr val="CC3F3A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3F3A"/>
              </a:buClr>
              <a:buSzPts val="2800"/>
              <a:buNone/>
              <a:defRPr>
                <a:solidFill>
                  <a:srgbClr val="CC3F3A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3F3A"/>
              </a:buClr>
              <a:buSzPts val="2800"/>
              <a:buNone/>
              <a:defRPr>
                <a:solidFill>
                  <a:srgbClr val="CC3F3A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3F3A"/>
              </a:buClr>
              <a:buSzPts val="2800"/>
              <a:buNone/>
              <a:defRPr>
                <a:solidFill>
                  <a:srgbClr val="CC3F3A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3F3A"/>
              </a:buClr>
              <a:buSzPts val="2800"/>
              <a:buNone/>
              <a:defRPr>
                <a:solidFill>
                  <a:srgbClr val="CC3F3A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3F3A"/>
              </a:buClr>
              <a:buSzPts val="2800"/>
              <a:buNone/>
              <a:defRPr>
                <a:solidFill>
                  <a:srgbClr val="CC3F3A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3F3A"/>
              </a:buClr>
              <a:buSzPts val="2800"/>
              <a:buNone/>
              <a:defRPr>
                <a:solidFill>
                  <a:srgbClr val="CC3F3A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3F3A"/>
              </a:buClr>
              <a:buSzPts val="2800"/>
              <a:buNone/>
              <a:defRPr>
                <a:solidFill>
                  <a:srgbClr val="CC3F3A"/>
                </a:solidFill>
              </a:defRPr>
            </a:lvl9pPr>
          </a:lstStyle>
          <a:p>
            <a:endParaRPr dirty="0"/>
          </a:p>
        </p:txBody>
      </p:sp>
      <p:sp>
        <p:nvSpPr>
          <p:cNvPr id="64" name="Google Shape;64;p10"/>
          <p:cNvSpPr/>
          <p:nvPr/>
        </p:nvSpPr>
        <p:spPr>
          <a:xfrm>
            <a:off x="791700" y="4187374"/>
            <a:ext cx="290788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10"/>
          <p:cNvSpPr txBox="1">
            <a:spLocks noGrp="1"/>
          </p:cNvSpPr>
          <p:nvPr>
            <p:ph type="subTitle" idx="1"/>
          </p:nvPr>
        </p:nvSpPr>
        <p:spPr>
          <a:xfrm>
            <a:off x="673179" y="2226950"/>
            <a:ext cx="3252000" cy="46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999999"/>
                </a:solidFill>
              </a:defRPr>
            </a:lvl9pPr>
          </a:lstStyle>
          <a:p>
            <a:endParaRPr dirty="0"/>
          </a:p>
        </p:txBody>
      </p:sp>
      <p:sp>
        <p:nvSpPr>
          <p:cNvPr id="67" name="Google Shape;67;p10"/>
          <p:cNvSpPr txBox="1">
            <a:spLocks noGrp="1"/>
          </p:cNvSpPr>
          <p:nvPr>
            <p:ph type="subTitle" idx="2"/>
          </p:nvPr>
        </p:nvSpPr>
        <p:spPr>
          <a:xfrm>
            <a:off x="673179" y="2661975"/>
            <a:ext cx="3252000" cy="128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5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9pPr>
          </a:lstStyle>
          <a:p>
            <a:endParaRPr dirty="0"/>
          </a:p>
        </p:txBody>
      </p:sp>
      <p:sp>
        <p:nvSpPr>
          <p:cNvPr id="68" name="Google Shape;68;p10"/>
          <p:cNvSpPr txBox="1">
            <a:spLocks noGrp="1"/>
          </p:cNvSpPr>
          <p:nvPr>
            <p:ph type="subTitle" idx="3"/>
          </p:nvPr>
        </p:nvSpPr>
        <p:spPr>
          <a:xfrm>
            <a:off x="4785325" y="2226950"/>
            <a:ext cx="3252000" cy="46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999999"/>
                </a:solidFill>
              </a:defRPr>
            </a:lvl9pPr>
          </a:lstStyle>
          <a:p>
            <a:endParaRPr dirty="0"/>
          </a:p>
        </p:txBody>
      </p:sp>
      <p:sp>
        <p:nvSpPr>
          <p:cNvPr id="69" name="Google Shape;69;p10"/>
          <p:cNvSpPr txBox="1">
            <a:spLocks noGrp="1"/>
          </p:cNvSpPr>
          <p:nvPr>
            <p:ph type="subTitle" idx="4"/>
          </p:nvPr>
        </p:nvSpPr>
        <p:spPr>
          <a:xfrm>
            <a:off x="4785325" y="2661975"/>
            <a:ext cx="3252000" cy="128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5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64;p10">
            <a:extLst>
              <a:ext uri="{FF2B5EF4-FFF2-40B4-BE49-F238E27FC236}">
                <a16:creationId xmlns:a16="http://schemas.microsoft.com/office/drawing/2014/main" id="{9B11CE8D-9E3F-B545-90A8-091FBDD976F7}"/>
              </a:ext>
            </a:extLst>
          </p:cNvPr>
          <p:cNvSpPr/>
          <p:nvPr userDrawn="1"/>
        </p:nvSpPr>
        <p:spPr>
          <a:xfrm>
            <a:off x="5040971" y="4187374"/>
            <a:ext cx="290788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46140CDB-8B02-8F47-85E2-53F35BB870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flipV="1">
            <a:off x="8805448" y="111858"/>
            <a:ext cx="225909" cy="225909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6B04DC8E-1314-C149-B3EA-968530BBD82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805447" y="111858"/>
            <a:ext cx="225909" cy="225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9387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Font typeface="Abril Fatface"/>
              <a:buNone/>
              <a:defRPr sz="2800" b="0" i="0" u="none" strike="noStrike" cap="none">
                <a:solidFill>
                  <a:srgbClr val="7F8D99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Font typeface="Abril Fatface"/>
              <a:buNone/>
              <a:defRPr sz="2800" b="0" i="0" u="none" strike="noStrike" cap="none">
                <a:solidFill>
                  <a:srgbClr val="7F8D99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Font typeface="Abril Fatface"/>
              <a:buNone/>
              <a:defRPr sz="2800" b="0" i="0" u="none" strike="noStrike" cap="none">
                <a:solidFill>
                  <a:srgbClr val="7F8D99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Font typeface="Abril Fatface"/>
              <a:buNone/>
              <a:defRPr sz="2800" b="0" i="0" u="none" strike="noStrike" cap="none">
                <a:solidFill>
                  <a:srgbClr val="7F8D99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Font typeface="Abril Fatface"/>
              <a:buNone/>
              <a:defRPr sz="2800" b="0" i="0" u="none" strike="noStrike" cap="none">
                <a:solidFill>
                  <a:srgbClr val="7F8D99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Font typeface="Abril Fatface"/>
              <a:buNone/>
              <a:defRPr sz="2800" b="0" i="0" u="none" strike="noStrike" cap="none">
                <a:solidFill>
                  <a:srgbClr val="7F8D99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Font typeface="Abril Fatface"/>
              <a:buNone/>
              <a:defRPr sz="2800" b="0" i="0" u="none" strike="noStrike" cap="none">
                <a:solidFill>
                  <a:srgbClr val="7F8D99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Font typeface="Abril Fatface"/>
              <a:buNone/>
              <a:defRPr sz="2800" b="0" i="0" u="none" strike="noStrike" cap="none">
                <a:solidFill>
                  <a:srgbClr val="7F8D99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Font typeface="Abril Fatface"/>
              <a:buNone/>
              <a:defRPr sz="2800" b="0" i="0" u="none" strike="noStrike" cap="none">
                <a:solidFill>
                  <a:srgbClr val="7F8D99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609675"/>
            <a:ext cx="8520600" cy="206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Nunito"/>
              <a:buChar char="●"/>
              <a:defRPr sz="1600" b="0" i="0" u="none" strike="noStrike" cap="none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Nunito"/>
              <a:buChar char="○"/>
              <a:defRPr sz="1500" b="0" i="0" u="none" strike="noStrike" cap="none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Nunito"/>
              <a:buChar char="■"/>
              <a:defRPr sz="1400" b="0" i="0" u="none" strike="noStrike" cap="none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Font typeface="Nunito"/>
              <a:buChar char="●"/>
              <a:defRPr sz="1300" b="0" i="0" u="none" strike="noStrike" cap="none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"/>
              <a:buChar char="○"/>
              <a:defRPr sz="1200" b="0" i="0" u="none" strike="noStrike" cap="none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Nunito"/>
              <a:buChar char="■"/>
              <a:defRPr sz="1100" b="0" i="0" u="none" strike="noStrike" cap="none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"/>
              <a:buChar char="●"/>
              <a:defRPr sz="1000" b="0" i="0" u="none" strike="noStrike" cap="none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"/>
              <a:buChar char="○"/>
              <a:defRPr sz="1000" b="0" i="0" u="none" strike="noStrike" cap="none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"/>
              <a:buChar char="■"/>
              <a:defRPr sz="1000" b="0" i="0" u="none" strike="noStrike" cap="none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74" r:id="rId2"/>
    <p:sldLayoutId id="2147483675" r:id="rId3"/>
    <p:sldLayoutId id="2147483676" r:id="rId4"/>
    <p:sldLayoutId id="2147483677" r:id="rId5"/>
    <p:sldLayoutId id="2147483650" r:id="rId6"/>
    <p:sldLayoutId id="2147483681" r:id="rId7"/>
    <p:sldLayoutId id="2147483678" r:id="rId8"/>
    <p:sldLayoutId id="2147483683" r:id="rId9"/>
    <p:sldLayoutId id="2147483682" r:id="rId10"/>
    <p:sldLayoutId id="2147483679" r:id="rId11"/>
    <p:sldLayoutId id="214748368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C0CBF6-2642-4FFC-B023-2ECFB16D44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23257" y="1728443"/>
            <a:ext cx="7489371" cy="1064700"/>
          </a:xfrm>
        </p:spPr>
        <p:txBody>
          <a:bodyPr/>
          <a:lstStyle/>
          <a:p>
            <a:r>
              <a:rPr lang="es-PE" dirty="0">
                <a:solidFill>
                  <a:srgbClr val="FF501C"/>
                </a:solidFill>
              </a:rPr>
              <a:t>MODELO ENTIDAD RELACIÓN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360DB69D-63A4-4B99-ACB0-5FDF11E9D6A1}"/>
              </a:ext>
            </a:extLst>
          </p:cNvPr>
          <p:cNvSpPr>
            <a:spLocks noGrp="1"/>
          </p:cNvSpPr>
          <p:nvPr>
            <p:ph type="ctrTitle" idx="2"/>
          </p:nvPr>
        </p:nvSpPr>
        <p:spPr/>
        <p:txBody>
          <a:bodyPr/>
          <a:lstStyle/>
          <a:p>
            <a:r>
              <a:rPr lang="es-PE" dirty="0"/>
              <a:t>INGENIERÍA DE DATOS</a:t>
            </a:r>
          </a:p>
        </p:txBody>
      </p:sp>
    </p:spTree>
    <p:extLst>
      <p:ext uri="{BB962C8B-B14F-4D97-AF65-F5344CB8AC3E}">
        <p14:creationId xmlns:p14="http://schemas.microsoft.com/office/powerpoint/2010/main" val="16710020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DB2E6AA1-31EF-8341-A2C5-6CECC94036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8805448" y="111858"/>
            <a:ext cx="225909" cy="225909"/>
          </a:xfrm>
          <a:prstGeom prst="rect">
            <a:avLst/>
          </a:prstGeom>
        </p:spPr>
      </p:pic>
      <p:sp>
        <p:nvSpPr>
          <p:cNvPr id="10" name="4 Título">
            <a:extLst>
              <a:ext uri="{FF2B5EF4-FFF2-40B4-BE49-F238E27FC236}">
                <a16:creationId xmlns:a16="http://schemas.microsoft.com/office/drawing/2014/main" id="{3243C86E-E4F6-4559-B90F-CEA1E8B6BD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348" y="586363"/>
            <a:ext cx="6895195" cy="725488"/>
          </a:xfrm>
        </p:spPr>
        <p:txBody>
          <a:bodyPr/>
          <a:lstStyle/>
          <a:p>
            <a:pPr eaLnBrk="1" hangingPunct="1"/>
            <a:r>
              <a:rPr lang="es-PE" altLang="es-PE" sz="2200" dirty="0">
                <a:solidFill>
                  <a:srgbClr val="FF501C"/>
                </a:solidFill>
                <a:ea typeface="ＭＳ Ｐゴシック" pitchFamily="34" charset="-128"/>
              </a:rPr>
              <a:t>ETAPAS DEL DISE</a:t>
            </a:r>
            <a:r>
              <a:rPr lang="en-US" altLang="es-PE" sz="2200" dirty="0">
                <a:solidFill>
                  <a:srgbClr val="FF501C"/>
                </a:solidFill>
                <a:ea typeface="ＭＳ Ｐゴシック" pitchFamily="34" charset="-128"/>
              </a:rPr>
              <a:t>ÑO CONCEPTUAL</a:t>
            </a:r>
            <a:endParaRPr lang="es-PE" altLang="es-PE" sz="2200" dirty="0">
              <a:solidFill>
                <a:srgbClr val="FF501C"/>
              </a:solidFill>
              <a:ea typeface="ＭＳ Ｐゴシック" pitchFamily="34" charset="-128"/>
            </a:endParaRPr>
          </a:p>
        </p:txBody>
      </p:sp>
      <p:sp>
        <p:nvSpPr>
          <p:cNvPr id="11" name="Rectangle 3">
            <a:extLst>
              <a:ext uri="{FF2B5EF4-FFF2-40B4-BE49-F238E27FC236}">
                <a16:creationId xmlns:a16="http://schemas.microsoft.com/office/drawing/2014/main" id="{EBCFD52D-704D-4256-99E2-A7AC3326ECC5}"/>
              </a:ext>
            </a:extLst>
          </p:cNvPr>
          <p:cNvSpPr txBox="1">
            <a:spLocks noChangeArrowheads="1"/>
          </p:cNvSpPr>
          <p:nvPr/>
        </p:nvSpPr>
        <p:spPr>
          <a:xfrm>
            <a:off x="514350" y="1383061"/>
            <a:ext cx="7800310" cy="3174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3A00"/>
              </a:buClr>
              <a:buSzPts val="1400"/>
              <a:buFont typeface="Nunito"/>
              <a:buChar char="●"/>
              <a:defRPr sz="1050" b="0" i="0" u="none" strike="noStrike" cap="none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Nunito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"/>
              <a:buChar char="○"/>
              <a:defRPr sz="1200" b="0" i="0" u="none" strike="noStrike" cap="none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"/>
              <a:buChar char="■"/>
              <a:defRPr sz="1200" b="0" i="0" u="none" strike="noStrike" cap="none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"/>
              <a:buChar char="●"/>
              <a:defRPr sz="1200" b="0" i="0" u="none" strike="noStrike" cap="none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"/>
              <a:buChar char="○"/>
              <a:defRPr sz="1200" b="0" i="0" u="none" strike="noStrike" cap="none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"/>
              <a:buChar char="■"/>
              <a:defRPr sz="1200" b="0" i="0" u="none" strike="noStrike" cap="none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"/>
              <a:buChar char="●"/>
              <a:defRPr sz="1200" b="0" i="0" u="none" strike="noStrike" cap="none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"/>
              <a:buChar char="○"/>
              <a:defRPr sz="1200" b="0" i="0" u="none" strike="noStrike" cap="none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"/>
              <a:buChar char="■"/>
              <a:defRPr sz="1200" b="0" i="0" u="none" strike="noStrike" cap="none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546043" marR="0" lvl="0" indent="-50958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b="0" i="0" u="none" strike="noStrike" cap="none" dirty="0">
                <a:solidFill>
                  <a:schemeClr val="dk2"/>
                </a:solidFill>
                <a:cs typeface="Arial"/>
                <a:sym typeface="Arial"/>
              </a:rPr>
              <a:t>En esta etapa es importante comprender que:</a:t>
            </a:r>
            <a:endParaRPr lang="es-ES" sz="1600" dirty="0"/>
          </a:p>
          <a:p>
            <a:pPr marL="546043" marR="0" lvl="0" indent="-509588" algn="l" rtl="0">
              <a:lnSpc>
                <a:spcPct val="80000"/>
              </a:lnSpc>
              <a:spcBef>
                <a:spcPts val="575"/>
              </a:spcBef>
              <a:spcAft>
                <a:spcPts val="0"/>
              </a:spcAft>
              <a:buNone/>
            </a:pPr>
            <a:endParaRPr lang="es-ES" sz="1600" b="0" i="0" u="none" strike="noStrike" cap="none" dirty="0">
              <a:solidFill>
                <a:schemeClr val="dk2"/>
              </a:solidFill>
              <a:cs typeface="Arial"/>
              <a:sym typeface="Arial"/>
            </a:endParaRPr>
          </a:p>
          <a:p>
            <a:pPr marL="446407" marR="0" lvl="0" indent="-414726" algn="l" rtl="0">
              <a:lnSpc>
                <a:spcPct val="80000"/>
              </a:lnSpc>
              <a:spcBef>
                <a:spcPts val="575"/>
              </a:spcBef>
              <a:spcAft>
                <a:spcPts val="0"/>
              </a:spcAft>
              <a:buClr>
                <a:srgbClr val="6EA0B0"/>
              </a:buClr>
              <a:buSzPts val="1600"/>
              <a:buFont typeface="Arial"/>
              <a:buChar char="•"/>
            </a:pPr>
            <a:r>
              <a:rPr lang="es-ES" sz="1600" b="0" i="0" u="none" strike="noStrike" cap="none" dirty="0">
                <a:solidFill>
                  <a:schemeClr val="dk2"/>
                </a:solidFill>
                <a:cs typeface="Arial"/>
                <a:sym typeface="Arial"/>
              </a:rPr>
              <a:t>Se obtiene una estructura de la información de la base de datos</a:t>
            </a:r>
            <a:endParaRPr lang="es-ES" sz="1600" dirty="0"/>
          </a:p>
          <a:p>
            <a:pPr marL="446407" marR="0" lvl="0" indent="-414726" algn="l" rtl="0">
              <a:lnSpc>
                <a:spcPct val="80000"/>
              </a:lnSpc>
              <a:spcBef>
                <a:spcPts val="575"/>
              </a:spcBef>
              <a:spcAft>
                <a:spcPts val="0"/>
              </a:spcAft>
              <a:buClr>
                <a:srgbClr val="6EA0B0"/>
              </a:buClr>
              <a:buSzPts val="1600"/>
              <a:buFont typeface="Arial"/>
              <a:buChar char="•"/>
            </a:pPr>
            <a:r>
              <a:rPr lang="es-ES" sz="1600" b="0" i="0" u="none" strike="noStrike" cap="none" dirty="0">
                <a:solidFill>
                  <a:schemeClr val="dk2"/>
                </a:solidFill>
                <a:cs typeface="Arial"/>
                <a:sym typeface="Arial"/>
              </a:rPr>
              <a:t>Son </a:t>
            </a:r>
            <a:r>
              <a:rPr lang="es-ES" sz="1600" b="1" i="0" u="none" strike="noStrike" cap="none" dirty="0">
                <a:solidFill>
                  <a:schemeClr val="dk2"/>
                </a:solidFill>
                <a:cs typeface="Arial"/>
                <a:sym typeface="Arial"/>
              </a:rPr>
              <a:t>Independientes</a:t>
            </a:r>
            <a:r>
              <a:rPr lang="es-ES" sz="1600" b="0" i="0" u="none" strike="noStrike" cap="none" dirty="0">
                <a:solidFill>
                  <a:schemeClr val="dk2"/>
                </a:solidFill>
                <a:cs typeface="Arial"/>
                <a:sym typeface="Arial"/>
              </a:rPr>
              <a:t>  del tipo de base de datos a utilizar, del tipo de SGBD , ni el lenguaje a implementar.</a:t>
            </a:r>
            <a:endParaRPr lang="es-ES" sz="1600" dirty="0"/>
          </a:p>
          <a:p>
            <a:pPr marL="546043" marR="0" lvl="0" indent="-509588" algn="l" rtl="0">
              <a:lnSpc>
                <a:spcPct val="80000"/>
              </a:lnSpc>
              <a:spcBef>
                <a:spcPts val="575"/>
              </a:spcBef>
              <a:spcAft>
                <a:spcPts val="0"/>
              </a:spcAft>
              <a:buNone/>
            </a:pPr>
            <a:endParaRPr lang="es-ES" sz="1600" b="0" i="0" u="none" strike="noStrike" cap="none" dirty="0">
              <a:solidFill>
                <a:schemeClr val="dk2"/>
              </a:solidFill>
              <a:cs typeface="Arial"/>
              <a:sym typeface="Arial"/>
            </a:endParaRPr>
          </a:p>
          <a:p>
            <a:pPr marL="546043" marR="0" lvl="0" indent="-509588" algn="l" rtl="0">
              <a:lnSpc>
                <a:spcPct val="80000"/>
              </a:lnSpc>
              <a:spcBef>
                <a:spcPts val="575"/>
              </a:spcBef>
              <a:spcAft>
                <a:spcPts val="0"/>
              </a:spcAft>
              <a:buNone/>
            </a:pPr>
            <a:endParaRPr lang="es-ES" sz="1600" b="0" i="0" u="none" strike="noStrike" cap="none" dirty="0">
              <a:solidFill>
                <a:schemeClr val="dk2"/>
              </a:solidFill>
              <a:cs typeface="Arial"/>
              <a:sym typeface="Arial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575"/>
              </a:spcBef>
              <a:spcAft>
                <a:spcPts val="0"/>
              </a:spcAft>
              <a:buNone/>
            </a:pPr>
            <a:r>
              <a:rPr lang="es-ES" sz="1600" b="0" i="0" u="none" strike="noStrike" cap="none" dirty="0">
                <a:solidFill>
                  <a:schemeClr val="dk2"/>
                </a:solidFill>
                <a:cs typeface="Arial"/>
                <a:sym typeface="Arial"/>
              </a:rPr>
              <a:t>Es decir , es la estructuración de la información sin tener en cuenta cuestiones tecnológicas.</a:t>
            </a:r>
            <a:endParaRPr lang="es-ES" sz="1600" dirty="0"/>
          </a:p>
          <a:p>
            <a:pPr marL="0" marR="0" lvl="0" indent="0" algn="just" rtl="0">
              <a:lnSpc>
                <a:spcPct val="80000"/>
              </a:lnSpc>
              <a:spcBef>
                <a:spcPts val="575"/>
              </a:spcBef>
              <a:spcAft>
                <a:spcPts val="0"/>
              </a:spcAft>
              <a:buNone/>
            </a:pPr>
            <a:endParaRPr lang="es-ES" sz="1600" b="0" i="0" u="none" strike="noStrike" cap="none" dirty="0">
              <a:solidFill>
                <a:schemeClr val="dk2"/>
              </a:solidFill>
              <a:cs typeface="Arial"/>
              <a:sym typeface="Arial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575"/>
              </a:spcBef>
              <a:spcAft>
                <a:spcPts val="0"/>
              </a:spcAft>
              <a:buNone/>
            </a:pPr>
            <a:r>
              <a:rPr lang="es-ES" sz="1600" b="0" i="0" u="none" strike="noStrike" cap="none" dirty="0">
                <a:solidFill>
                  <a:schemeClr val="dk2"/>
                </a:solidFill>
                <a:cs typeface="Arial"/>
                <a:sym typeface="Arial"/>
              </a:rPr>
              <a:t>El resultado de esta etapa se representa mediante un</a:t>
            </a:r>
            <a:r>
              <a:rPr lang="es-ES" sz="1600" b="1" i="0" u="none" strike="noStrike" cap="none" dirty="0">
                <a:solidFill>
                  <a:schemeClr val="dk2"/>
                </a:solidFill>
                <a:cs typeface="Arial"/>
                <a:sym typeface="Arial"/>
              </a:rPr>
              <a:t> modelo Entidad-Relación </a:t>
            </a:r>
            <a:r>
              <a:rPr lang="es-ES" sz="1600" b="0" i="0" u="none" strike="noStrike" cap="none" dirty="0">
                <a:solidFill>
                  <a:schemeClr val="dk2"/>
                </a:solidFill>
                <a:cs typeface="Arial"/>
                <a:sym typeface="Arial"/>
              </a:rPr>
              <a:t>(ER).</a:t>
            </a:r>
            <a:endParaRPr lang="es-ES" sz="1600" dirty="0"/>
          </a:p>
        </p:txBody>
      </p:sp>
    </p:spTree>
    <p:extLst>
      <p:ext uri="{BB962C8B-B14F-4D97-AF65-F5344CB8AC3E}">
        <p14:creationId xmlns:p14="http://schemas.microsoft.com/office/powerpoint/2010/main" val="21124522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DB2E6AA1-31EF-8341-A2C5-6CECC94036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8805448" y="111858"/>
            <a:ext cx="225909" cy="225909"/>
          </a:xfrm>
          <a:prstGeom prst="rect">
            <a:avLst/>
          </a:prstGeom>
        </p:spPr>
      </p:pic>
      <p:sp>
        <p:nvSpPr>
          <p:cNvPr id="10" name="4 Título">
            <a:extLst>
              <a:ext uri="{FF2B5EF4-FFF2-40B4-BE49-F238E27FC236}">
                <a16:creationId xmlns:a16="http://schemas.microsoft.com/office/drawing/2014/main" id="{3243C86E-E4F6-4559-B90F-CEA1E8B6BD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348" y="586363"/>
            <a:ext cx="6895195" cy="725488"/>
          </a:xfrm>
        </p:spPr>
        <p:txBody>
          <a:bodyPr/>
          <a:lstStyle/>
          <a:p>
            <a:pPr eaLnBrk="1" hangingPunct="1"/>
            <a:r>
              <a:rPr lang="en-US" altLang="es-PE" sz="2200" dirty="0">
                <a:solidFill>
                  <a:srgbClr val="FF501C"/>
                </a:solidFill>
                <a:ea typeface="ＭＳ Ｐゴシック" pitchFamily="34" charset="-128"/>
              </a:rPr>
              <a:t>MODELO CONCEPTUAL</a:t>
            </a:r>
            <a:endParaRPr lang="es-PE" altLang="es-PE" sz="2200" dirty="0">
              <a:solidFill>
                <a:srgbClr val="FF501C"/>
              </a:solidFill>
              <a:ea typeface="ＭＳ Ｐゴシック" pitchFamily="34" charset="-128"/>
            </a:endParaRPr>
          </a:p>
        </p:txBody>
      </p:sp>
      <p:sp>
        <p:nvSpPr>
          <p:cNvPr id="11" name="Rectangle 3">
            <a:extLst>
              <a:ext uri="{FF2B5EF4-FFF2-40B4-BE49-F238E27FC236}">
                <a16:creationId xmlns:a16="http://schemas.microsoft.com/office/drawing/2014/main" id="{EBCFD52D-704D-4256-99E2-A7AC3326ECC5}"/>
              </a:ext>
            </a:extLst>
          </p:cNvPr>
          <p:cNvSpPr txBox="1">
            <a:spLocks noChangeArrowheads="1"/>
          </p:cNvSpPr>
          <p:nvPr/>
        </p:nvSpPr>
        <p:spPr>
          <a:xfrm>
            <a:off x="514350" y="1383062"/>
            <a:ext cx="7800310" cy="1835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3A00"/>
              </a:buClr>
              <a:buSzPts val="1400"/>
              <a:buFont typeface="Nunito"/>
              <a:buChar char="●"/>
              <a:defRPr sz="1050" b="0" i="0" u="none" strike="noStrike" cap="none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Nunito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"/>
              <a:buChar char="○"/>
              <a:defRPr sz="1200" b="0" i="0" u="none" strike="noStrike" cap="none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"/>
              <a:buChar char="■"/>
              <a:defRPr sz="1200" b="0" i="0" u="none" strike="noStrike" cap="none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"/>
              <a:buChar char="●"/>
              <a:defRPr sz="1200" b="0" i="0" u="none" strike="noStrike" cap="none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"/>
              <a:buChar char="○"/>
              <a:defRPr sz="1200" b="0" i="0" u="none" strike="noStrike" cap="none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"/>
              <a:buChar char="■"/>
              <a:defRPr sz="1200" b="0" i="0" u="none" strike="noStrike" cap="none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"/>
              <a:buChar char="●"/>
              <a:defRPr sz="1200" b="0" i="0" u="none" strike="noStrike" cap="none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"/>
              <a:buChar char="○"/>
              <a:defRPr sz="1200" b="0" i="0" u="none" strike="noStrike" cap="none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"/>
              <a:buChar char="■"/>
              <a:defRPr sz="1200" b="0" i="0" u="none" strike="noStrike" cap="none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342900" lvl="0" indent="-3429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s-ES" sz="1600" b="1" dirty="0"/>
              <a:t>El modelo de datos Entidad – Relación (MER) </a:t>
            </a:r>
            <a:r>
              <a:rPr lang="es-ES" sz="1600" dirty="0"/>
              <a:t>está basado en una percepción del mundo real consistente en objetos básicos:</a:t>
            </a:r>
          </a:p>
          <a:p>
            <a:pPr marL="342900" lvl="0" indent="-177800" algn="just" rtl="0">
              <a:lnSpc>
                <a:spcPct val="90000"/>
              </a:lnSpc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</a:pPr>
            <a:endParaRPr lang="es-ES" sz="1600" dirty="0"/>
          </a:p>
          <a:p>
            <a:pPr marL="1143000" lvl="2" indent="-228600" algn="just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s-ES" sz="1600" dirty="0">
                <a:latin typeface="Verdana" panose="020B0604030504040204" pitchFamily="34" charset="0"/>
                <a:ea typeface="Verdana" panose="020B0604030504040204" pitchFamily="34" charset="0"/>
              </a:rPr>
              <a:t>Entidades</a:t>
            </a:r>
          </a:p>
          <a:p>
            <a:pPr marL="1143000" lvl="2" indent="-228600" algn="just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s-ES" sz="1600" dirty="0">
                <a:latin typeface="Verdana" panose="020B0604030504040204" pitchFamily="34" charset="0"/>
                <a:ea typeface="Verdana" panose="020B0604030504040204" pitchFamily="34" charset="0"/>
              </a:rPr>
              <a:t>Relaciones</a:t>
            </a:r>
          </a:p>
        </p:txBody>
      </p:sp>
    </p:spTree>
    <p:extLst>
      <p:ext uri="{BB962C8B-B14F-4D97-AF65-F5344CB8AC3E}">
        <p14:creationId xmlns:p14="http://schemas.microsoft.com/office/powerpoint/2010/main" val="23883325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DB2E6AA1-31EF-8341-A2C5-6CECC94036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8805448" y="111858"/>
            <a:ext cx="225909" cy="225909"/>
          </a:xfrm>
          <a:prstGeom prst="rect">
            <a:avLst/>
          </a:prstGeom>
        </p:spPr>
      </p:pic>
      <p:sp>
        <p:nvSpPr>
          <p:cNvPr id="10" name="4 Título">
            <a:extLst>
              <a:ext uri="{FF2B5EF4-FFF2-40B4-BE49-F238E27FC236}">
                <a16:creationId xmlns:a16="http://schemas.microsoft.com/office/drawing/2014/main" id="{3243C86E-E4F6-4559-B90F-CEA1E8B6BD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348" y="586363"/>
            <a:ext cx="6895195" cy="725488"/>
          </a:xfrm>
        </p:spPr>
        <p:txBody>
          <a:bodyPr/>
          <a:lstStyle/>
          <a:p>
            <a:pPr eaLnBrk="1" hangingPunct="1"/>
            <a:r>
              <a:rPr lang="en-US" altLang="es-PE" sz="2200" dirty="0">
                <a:solidFill>
                  <a:srgbClr val="FF501C"/>
                </a:solidFill>
                <a:ea typeface="ＭＳ Ｐゴシック" pitchFamily="34" charset="-128"/>
              </a:rPr>
              <a:t>MODELO ENTIDAD RELACIÓN</a:t>
            </a:r>
            <a:endParaRPr lang="es-PE" altLang="es-PE" sz="2200" dirty="0">
              <a:solidFill>
                <a:srgbClr val="FF501C"/>
              </a:solidFill>
              <a:ea typeface="ＭＳ Ｐゴシック" pitchFamily="34" charset="-128"/>
            </a:endParaRPr>
          </a:p>
        </p:txBody>
      </p:sp>
      <p:sp>
        <p:nvSpPr>
          <p:cNvPr id="11" name="Rectangle 3">
            <a:extLst>
              <a:ext uri="{FF2B5EF4-FFF2-40B4-BE49-F238E27FC236}">
                <a16:creationId xmlns:a16="http://schemas.microsoft.com/office/drawing/2014/main" id="{EBCFD52D-704D-4256-99E2-A7AC3326ECC5}"/>
              </a:ext>
            </a:extLst>
          </p:cNvPr>
          <p:cNvSpPr txBox="1">
            <a:spLocks noChangeArrowheads="1"/>
          </p:cNvSpPr>
          <p:nvPr/>
        </p:nvSpPr>
        <p:spPr>
          <a:xfrm>
            <a:off x="514349" y="1383062"/>
            <a:ext cx="8069669" cy="3323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3A00"/>
              </a:buClr>
              <a:buSzPts val="1400"/>
              <a:buFont typeface="Nunito"/>
              <a:buChar char="●"/>
              <a:defRPr sz="1050" b="0" i="0" u="none" strike="noStrike" cap="none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Nunito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"/>
              <a:buChar char="○"/>
              <a:defRPr sz="1200" b="0" i="0" u="none" strike="noStrike" cap="none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"/>
              <a:buChar char="■"/>
              <a:defRPr sz="1200" b="0" i="0" u="none" strike="noStrike" cap="none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"/>
              <a:buChar char="●"/>
              <a:defRPr sz="1200" b="0" i="0" u="none" strike="noStrike" cap="none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"/>
              <a:buChar char="○"/>
              <a:defRPr sz="1200" b="0" i="0" u="none" strike="noStrike" cap="none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"/>
              <a:buChar char="■"/>
              <a:defRPr sz="1200" b="0" i="0" u="none" strike="noStrike" cap="none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"/>
              <a:buChar char="●"/>
              <a:defRPr sz="1200" b="0" i="0" u="none" strike="noStrike" cap="none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"/>
              <a:buChar char="○"/>
              <a:defRPr sz="1200" b="0" i="0" u="none" strike="noStrike" cap="none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"/>
              <a:buChar char="■"/>
              <a:defRPr sz="1200" b="0" i="0" u="none" strike="noStrike" cap="none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408965" lvl="0" indent="-311044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s-ES" sz="1600" dirty="0"/>
              <a:t>Es un modelo de datos </a:t>
            </a:r>
            <a:r>
              <a:rPr lang="es-ES" sz="1600" b="1" dirty="0">
                <a:solidFill>
                  <a:srgbClr val="FF800F"/>
                </a:solidFill>
              </a:rPr>
              <a:t>conceptual</a:t>
            </a:r>
            <a:r>
              <a:rPr lang="es-ES" sz="1600" dirty="0">
                <a:solidFill>
                  <a:srgbClr val="FF800F"/>
                </a:solidFill>
              </a:rPr>
              <a:t> </a:t>
            </a:r>
            <a:r>
              <a:rPr lang="es-ES" sz="1600" dirty="0"/>
              <a:t>de alto nivel</a:t>
            </a:r>
          </a:p>
          <a:p>
            <a:pPr marL="97921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lang="es-ES" sz="1600" dirty="0"/>
          </a:p>
          <a:p>
            <a:pPr marL="408965" lvl="0" indent="-311044" algn="l" rtl="0">
              <a:spcBef>
                <a:spcPts val="91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s-ES" sz="1600" dirty="0"/>
              <a:t>Propuesto por Peter P. Chen en 1976</a:t>
            </a:r>
          </a:p>
          <a:p>
            <a:pPr marL="97921" lvl="0" indent="0" algn="l" rtl="0">
              <a:spcBef>
                <a:spcPts val="91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lang="es-ES" sz="1600" dirty="0"/>
          </a:p>
          <a:p>
            <a:pPr marL="408965" lvl="0" indent="-311044" algn="l" rtl="0">
              <a:spcBef>
                <a:spcPts val="91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s-ES" sz="1600" dirty="0"/>
              <a:t>Es un modelo semántico,</a:t>
            </a:r>
          </a:p>
          <a:p>
            <a:pPr marL="97921" lvl="0" indent="0" algn="l" rtl="0">
              <a:spcBef>
                <a:spcPts val="91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lang="es-ES" sz="1600" dirty="0"/>
          </a:p>
          <a:p>
            <a:pPr marL="408965" lvl="0" indent="-311044" algn="l" rtl="0">
              <a:spcBef>
                <a:spcPts val="91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s-ES" sz="1600" dirty="0"/>
              <a:t>Describe el “mundo real” como un conjunto de </a:t>
            </a:r>
            <a:r>
              <a:rPr lang="es-ES" sz="1600" b="1" dirty="0">
                <a:solidFill>
                  <a:srgbClr val="FF800F"/>
                </a:solidFill>
              </a:rPr>
              <a:t>Entidades</a:t>
            </a:r>
            <a:r>
              <a:rPr lang="es-ES" sz="1600" dirty="0"/>
              <a:t> y de </a:t>
            </a:r>
            <a:r>
              <a:rPr lang="es-ES" sz="1600" b="1" dirty="0">
                <a:solidFill>
                  <a:srgbClr val="FF800F"/>
                </a:solidFill>
              </a:rPr>
              <a:t>Relaciones</a:t>
            </a:r>
            <a:r>
              <a:rPr lang="es-ES" sz="1600" dirty="0">
                <a:solidFill>
                  <a:srgbClr val="FF800F"/>
                </a:solidFill>
              </a:rPr>
              <a:t> </a:t>
            </a:r>
            <a:r>
              <a:rPr lang="es-ES" sz="1600" dirty="0"/>
              <a:t>entre ellas</a:t>
            </a:r>
          </a:p>
          <a:p>
            <a:pPr marL="97921" lvl="0" indent="0" algn="l" rtl="0">
              <a:spcBef>
                <a:spcPts val="91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lang="es-ES" sz="1600" dirty="0"/>
          </a:p>
          <a:p>
            <a:pPr marL="440821" lvl="0" indent="-342900" algn="l" rtl="0">
              <a:spcBef>
                <a:spcPts val="91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s-ES" sz="1600" dirty="0"/>
              <a:t>Muy extendido en los </a:t>
            </a:r>
            <a:r>
              <a:rPr lang="es-ES" sz="1600" b="1" dirty="0">
                <a:solidFill>
                  <a:srgbClr val="FF800F"/>
                </a:solidFill>
              </a:rPr>
              <a:t>métodos de diseño </a:t>
            </a:r>
            <a:r>
              <a:rPr lang="es-ES" sz="1600" dirty="0"/>
              <a:t>de bases de datos</a:t>
            </a:r>
          </a:p>
          <a:p>
            <a:pPr marL="97921" lvl="0" indent="0" algn="l" rtl="0">
              <a:spcBef>
                <a:spcPts val="91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lang="es-ES" sz="1600" dirty="0"/>
          </a:p>
          <a:p>
            <a:pPr marL="440821" lvl="0" indent="-342900" algn="l" rtl="0">
              <a:spcBef>
                <a:spcPts val="91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s-ES" sz="1600" dirty="0"/>
              <a:t>Soportado por herramientas </a:t>
            </a:r>
            <a:r>
              <a:rPr lang="es-ES" sz="1600" dirty="0">
                <a:solidFill>
                  <a:srgbClr val="FF800F"/>
                </a:solidFill>
              </a:rPr>
              <a:t>CASE</a:t>
            </a:r>
            <a:endParaRPr lang="es-ES" sz="1600" dirty="0"/>
          </a:p>
        </p:txBody>
      </p:sp>
    </p:spTree>
    <p:extLst>
      <p:ext uri="{BB962C8B-B14F-4D97-AF65-F5344CB8AC3E}">
        <p14:creationId xmlns:p14="http://schemas.microsoft.com/office/powerpoint/2010/main" val="3463326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DB2E6AA1-31EF-8341-A2C5-6CECC94036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8805448" y="111858"/>
            <a:ext cx="225909" cy="225909"/>
          </a:xfrm>
          <a:prstGeom prst="rect">
            <a:avLst/>
          </a:prstGeom>
        </p:spPr>
      </p:pic>
      <p:sp>
        <p:nvSpPr>
          <p:cNvPr id="10" name="4 Título">
            <a:extLst>
              <a:ext uri="{FF2B5EF4-FFF2-40B4-BE49-F238E27FC236}">
                <a16:creationId xmlns:a16="http://schemas.microsoft.com/office/drawing/2014/main" id="{3243C86E-E4F6-4559-B90F-CEA1E8B6BD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348" y="586363"/>
            <a:ext cx="6895195" cy="725488"/>
          </a:xfrm>
        </p:spPr>
        <p:txBody>
          <a:bodyPr/>
          <a:lstStyle/>
          <a:p>
            <a:pPr eaLnBrk="1" hangingPunct="1"/>
            <a:r>
              <a:rPr lang="en-US" altLang="es-PE" sz="2200" dirty="0">
                <a:solidFill>
                  <a:srgbClr val="FF501C"/>
                </a:solidFill>
                <a:ea typeface="ＭＳ Ｐゴシック" pitchFamily="34" charset="-128"/>
              </a:rPr>
              <a:t>MODELO ER / DIAGRAMA ER</a:t>
            </a:r>
            <a:endParaRPr lang="es-PE" altLang="es-PE" sz="2200" dirty="0">
              <a:solidFill>
                <a:srgbClr val="FF501C"/>
              </a:solidFill>
              <a:ea typeface="ＭＳ Ｐゴシック" pitchFamily="34" charset="-128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C888F8-5D1C-434F-886F-917BC5018E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4325" y="1417674"/>
            <a:ext cx="5800373" cy="3266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8334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DB2E6AA1-31EF-8341-A2C5-6CECC94036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8805448" y="111858"/>
            <a:ext cx="225909" cy="225909"/>
          </a:xfrm>
          <a:prstGeom prst="rect">
            <a:avLst/>
          </a:prstGeom>
        </p:spPr>
      </p:pic>
      <p:sp>
        <p:nvSpPr>
          <p:cNvPr id="10" name="4 Título">
            <a:extLst>
              <a:ext uri="{FF2B5EF4-FFF2-40B4-BE49-F238E27FC236}">
                <a16:creationId xmlns:a16="http://schemas.microsoft.com/office/drawing/2014/main" id="{3243C86E-E4F6-4559-B90F-CEA1E8B6BD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348" y="586363"/>
            <a:ext cx="6895195" cy="725488"/>
          </a:xfrm>
        </p:spPr>
        <p:txBody>
          <a:bodyPr/>
          <a:lstStyle/>
          <a:p>
            <a:pPr eaLnBrk="1" hangingPunct="1"/>
            <a:r>
              <a:rPr lang="en-US" altLang="es-PE" sz="2200" dirty="0">
                <a:solidFill>
                  <a:srgbClr val="FF501C"/>
                </a:solidFill>
                <a:ea typeface="ＭＳ Ｐゴシック" pitchFamily="34" charset="-128"/>
              </a:rPr>
              <a:t>ENTIDADES, CONJUNTOS Y TIPOS</a:t>
            </a:r>
            <a:endParaRPr lang="es-PE" altLang="es-PE" sz="2200" dirty="0">
              <a:solidFill>
                <a:srgbClr val="FF501C"/>
              </a:solidFill>
              <a:ea typeface="ＭＳ Ｐゴシック" pitchFamily="34" charset="-128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DED4C48F-61F7-48B9-894A-A5B339674BB2}"/>
              </a:ext>
            </a:extLst>
          </p:cNvPr>
          <p:cNvSpPr txBox="1">
            <a:spLocks noChangeArrowheads="1"/>
          </p:cNvSpPr>
          <p:nvPr/>
        </p:nvSpPr>
        <p:spPr>
          <a:xfrm>
            <a:off x="514349" y="1383062"/>
            <a:ext cx="8291099" cy="3323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3A00"/>
              </a:buClr>
              <a:buSzPts val="1400"/>
              <a:buFont typeface="Nunito"/>
              <a:buChar char="●"/>
              <a:defRPr sz="1050" b="0" i="0" u="none" strike="noStrike" cap="none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Nunito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"/>
              <a:buChar char="○"/>
              <a:defRPr sz="1200" b="0" i="0" u="none" strike="noStrike" cap="none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"/>
              <a:buChar char="■"/>
              <a:defRPr sz="1200" b="0" i="0" u="none" strike="noStrike" cap="none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"/>
              <a:buChar char="●"/>
              <a:defRPr sz="1200" b="0" i="0" u="none" strike="noStrike" cap="none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"/>
              <a:buChar char="○"/>
              <a:defRPr sz="1200" b="0" i="0" u="none" strike="noStrike" cap="none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"/>
              <a:buChar char="■"/>
              <a:defRPr sz="1200" b="0" i="0" u="none" strike="noStrike" cap="none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"/>
              <a:buChar char="●"/>
              <a:defRPr sz="1200" b="0" i="0" u="none" strike="noStrike" cap="none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"/>
              <a:buChar char="○"/>
              <a:defRPr sz="1200" b="0" i="0" u="none" strike="noStrike" cap="none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"/>
              <a:buChar char="■"/>
              <a:defRPr sz="1200" b="0" i="0" u="none" strike="noStrike" cap="none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marR="0" lvl="0" indent="0" algn="l" rtl="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2400"/>
              <a:buFont typeface="Times New Roman"/>
              <a:buNone/>
            </a:pPr>
            <a:r>
              <a:rPr lang="es-ES" sz="1800" b="1" i="0" u="none" strike="noStrike" cap="none" dirty="0">
                <a:solidFill>
                  <a:srgbClr val="000000"/>
                </a:solidFill>
                <a:cs typeface="Arial"/>
                <a:sym typeface="Arial"/>
              </a:rPr>
              <a:t>Tipo de Entidad:  </a:t>
            </a:r>
            <a:r>
              <a:rPr lang="es-ES" sz="1800" b="0" i="0" u="none" strike="noStrike" cap="none" dirty="0">
                <a:solidFill>
                  <a:srgbClr val="000000"/>
                </a:solidFill>
                <a:cs typeface="Arial"/>
                <a:sym typeface="Arial"/>
              </a:rPr>
              <a:t>Es el </a:t>
            </a:r>
            <a:r>
              <a:rPr lang="es-ES" sz="1800" b="0" i="1" u="sng" strike="noStrike" cap="none" dirty="0">
                <a:solidFill>
                  <a:srgbClr val="FF800F"/>
                </a:solidFill>
                <a:cs typeface="Arial"/>
                <a:sym typeface="Arial"/>
              </a:rPr>
              <a:t>esqueleto</a:t>
            </a:r>
            <a:r>
              <a:rPr lang="es-ES" sz="1800" b="0" i="0" u="none" strike="noStrike" cap="none" dirty="0">
                <a:solidFill>
                  <a:srgbClr val="FF800F"/>
                </a:solidFill>
                <a:cs typeface="Arial"/>
                <a:sym typeface="Arial"/>
              </a:rPr>
              <a:t> </a:t>
            </a:r>
            <a:r>
              <a:rPr lang="es-ES" sz="1800" b="0" i="0" u="none" strike="noStrike" cap="none" dirty="0">
                <a:solidFill>
                  <a:srgbClr val="000000"/>
                </a:solidFill>
                <a:cs typeface="Arial"/>
                <a:sym typeface="Arial"/>
              </a:rPr>
              <a:t>que define que características comunes comparten todas las entidades de un mismo tipo. Es la descripción de una entidad. Su nombre y sus características (atributos)</a:t>
            </a:r>
            <a:endParaRPr lang="es-ES" sz="1800" dirty="0"/>
          </a:p>
          <a:p>
            <a:pPr marL="0" marR="0" lvl="0" indent="0" algn="l" rtl="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2400"/>
              <a:buFont typeface="Times New Roman"/>
              <a:buNone/>
            </a:pPr>
            <a:endParaRPr lang="es-ES" sz="1800" b="0" i="0" u="none" strike="noStrike" cap="none" dirty="0">
              <a:solidFill>
                <a:srgbClr val="000000"/>
              </a:solidFill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2400"/>
              <a:buFont typeface="Times New Roman"/>
              <a:buNone/>
            </a:pPr>
            <a:r>
              <a:rPr lang="es-ES" sz="1800" b="1" i="0" u="none" strike="noStrike" cap="none" dirty="0">
                <a:solidFill>
                  <a:srgbClr val="000000"/>
                </a:solidFill>
                <a:cs typeface="Arial"/>
                <a:sym typeface="Arial"/>
              </a:rPr>
              <a:t>Entidad</a:t>
            </a:r>
            <a:r>
              <a:rPr lang="es-ES" sz="1800" b="0" i="0" u="none" strike="noStrike" cap="none" dirty="0">
                <a:solidFill>
                  <a:srgbClr val="000000"/>
                </a:solidFill>
                <a:cs typeface="Arial"/>
                <a:sym typeface="Arial"/>
              </a:rPr>
              <a:t>: Representa </a:t>
            </a:r>
            <a:r>
              <a:rPr lang="es-ES" sz="1800" b="0" i="1" u="sng" strike="noStrike" cap="none" dirty="0">
                <a:solidFill>
                  <a:srgbClr val="FF800F"/>
                </a:solidFill>
                <a:cs typeface="Arial"/>
                <a:sym typeface="Arial"/>
              </a:rPr>
              <a:t>una cosa</a:t>
            </a:r>
            <a:r>
              <a:rPr lang="es-ES" sz="1800" b="0" i="1" u="none" strike="noStrike" cap="none" dirty="0">
                <a:solidFill>
                  <a:srgbClr val="FF800F"/>
                </a:solidFill>
                <a:cs typeface="Arial"/>
                <a:sym typeface="Arial"/>
              </a:rPr>
              <a:t> </a:t>
            </a:r>
            <a:r>
              <a:rPr lang="es-ES" sz="1800" b="0" i="0" u="none" strike="noStrike" cap="none" dirty="0">
                <a:solidFill>
                  <a:srgbClr val="000000"/>
                </a:solidFill>
                <a:cs typeface="Arial"/>
                <a:sym typeface="Arial"/>
              </a:rPr>
              <a:t>del mundo real con existencia independiente. Puede ser </a:t>
            </a:r>
            <a:r>
              <a:rPr lang="es-ES" sz="1800" b="0" i="0" u="sng" strike="noStrike" cap="none" dirty="0">
                <a:solidFill>
                  <a:srgbClr val="FF800F"/>
                </a:solidFill>
                <a:cs typeface="Arial"/>
                <a:sym typeface="Arial"/>
              </a:rPr>
              <a:t>física</a:t>
            </a:r>
            <a:r>
              <a:rPr lang="es-ES" sz="1800" b="0" i="0" u="none" strike="noStrike" cap="none" dirty="0">
                <a:solidFill>
                  <a:srgbClr val="FF800F"/>
                </a:solidFill>
                <a:cs typeface="Arial"/>
                <a:sym typeface="Arial"/>
              </a:rPr>
              <a:t> </a:t>
            </a:r>
            <a:r>
              <a:rPr lang="es-ES" sz="1800" b="0" i="0" u="none" strike="noStrike" cap="none" dirty="0">
                <a:solidFill>
                  <a:srgbClr val="000000"/>
                </a:solidFill>
                <a:cs typeface="Arial"/>
                <a:sym typeface="Arial"/>
              </a:rPr>
              <a:t>y existir de forma tangible, o </a:t>
            </a:r>
            <a:r>
              <a:rPr lang="es-ES" sz="1800" b="0" i="0" u="sng" strike="noStrike" cap="none" dirty="0">
                <a:solidFill>
                  <a:srgbClr val="FF800F"/>
                </a:solidFill>
                <a:cs typeface="Arial"/>
                <a:sym typeface="Arial"/>
              </a:rPr>
              <a:t>conceptual</a:t>
            </a:r>
            <a:r>
              <a:rPr lang="es-ES" sz="1800" b="0" i="0" u="none" strike="noStrike" cap="none" dirty="0">
                <a:solidFill>
                  <a:srgbClr val="000000"/>
                </a:solidFill>
                <a:cs typeface="Arial"/>
                <a:sym typeface="Arial"/>
              </a:rPr>
              <a:t>, es decir, existir de forma intangible.</a:t>
            </a:r>
            <a:endParaRPr lang="es-ES" sz="1800" dirty="0"/>
          </a:p>
        </p:txBody>
      </p:sp>
    </p:spTree>
    <p:extLst>
      <p:ext uri="{BB962C8B-B14F-4D97-AF65-F5344CB8AC3E}">
        <p14:creationId xmlns:p14="http://schemas.microsoft.com/office/powerpoint/2010/main" val="12464588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DB2E6AA1-31EF-8341-A2C5-6CECC94036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8805448" y="111858"/>
            <a:ext cx="225909" cy="225909"/>
          </a:xfrm>
          <a:prstGeom prst="rect">
            <a:avLst/>
          </a:prstGeom>
        </p:spPr>
      </p:pic>
      <p:sp>
        <p:nvSpPr>
          <p:cNvPr id="10" name="4 Título">
            <a:extLst>
              <a:ext uri="{FF2B5EF4-FFF2-40B4-BE49-F238E27FC236}">
                <a16:creationId xmlns:a16="http://schemas.microsoft.com/office/drawing/2014/main" id="{3243C86E-E4F6-4559-B90F-CEA1E8B6BD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348" y="586363"/>
            <a:ext cx="6895195" cy="725488"/>
          </a:xfrm>
        </p:spPr>
        <p:txBody>
          <a:bodyPr/>
          <a:lstStyle/>
          <a:p>
            <a:pPr eaLnBrk="1" hangingPunct="1"/>
            <a:r>
              <a:rPr lang="en-US" altLang="es-PE" sz="2200" dirty="0">
                <a:solidFill>
                  <a:srgbClr val="FF501C"/>
                </a:solidFill>
                <a:ea typeface="ＭＳ Ｐゴシック" pitchFamily="34" charset="-128"/>
              </a:rPr>
              <a:t>ENTIDADES, CONJUNTOS Y TIPOS</a:t>
            </a:r>
            <a:endParaRPr lang="es-PE" altLang="es-PE" sz="2200" dirty="0">
              <a:solidFill>
                <a:srgbClr val="FF501C"/>
              </a:solidFill>
              <a:ea typeface="ＭＳ Ｐゴシック" pitchFamily="34" charset="-128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7A5E534-4555-4A17-8D7A-2E50EDDE0E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2040" y="1460457"/>
            <a:ext cx="5699616" cy="3331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1116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DB2E6AA1-31EF-8341-A2C5-6CECC94036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8805448" y="111858"/>
            <a:ext cx="225909" cy="225909"/>
          </a:xfrm>
          <a:prstGeom prst="rect">
            <a:avLst/>
          </a:prstGeom>
        </p:spPr>
      </p:pic>
      <p:sp>
        <p:nvSpPr>
          <p:cNvPr id="10" name="4 Título">
            <a:extLst>
              <a:ext uri="{FF2B5EF4-FFF2-40B4-BE49-F238E27FC236}">
                <a16:creationId xmlns:a16="http://schemas.microsoft.com/office/drawing/2014/main" id="{3243C86E-E4F6-4559-B90F-CEA1E8B6BD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348" y="586363"/>
            <a:ext cx="6895195" cy="725488"/>
          </a:xfrm>
        </p:spPr>
        <p:txBody>
          <a:bodyPr/>
          <a:lstStyle/>
          <a:p>
            <a:pPr eaLnBrk="1" hangingPunct="1"/>
            <a:r>
              <a:rPr lang="en-US" altLang="es-PE" sz="2200" dirty="0">
                <a:solidFill>
                  <a:srgbClr val="FF501C"/>
                </a:solidFill>
                <a:ea typeface="ＭＳ Ｐゴシック" pitchFamily="34" charset="-128"/>
              </a:rPr>
              <a:t>TIPOS DE ENTIDADES Y ATRIBUTOS</a:t>
            </a:r>
            <a:endParaRPr lang="es-PE" altLang="es-PE" sz="2200" dirty="0">
              <a:solidFill>
                <a:srgbClr val="FF501C"/>
              </a:solidFill>
              <a:ea typeface="ＭＳ Ｐゴシック" pitchFamily="34" charset="-128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9005DF-BF20-4173-96DB-9E6454F030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2866" y="1501949"/>
            <a:ext cx="5730063" cy="3055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7631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DB2E6AA1-31EF-8341-A2C5-6CECC94036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8805448" y="111858"/>
            <a:ext cx="225909" cy="225909"/>
          </a:xfrm>
          <a:prstGeom prst="rect">
            <a:avLst/>
          </a:prstGeom>
        </p:spPr>
      </p:pic>
      <p:sp>
        <p:nvSpPr>
          <p:cNvPr id="10" name="4 Título">
            <a:extLst>
              <a:ext uri="{FF2B5EF4-FFF2-40B4-BE49-F238E27FC236}">
                <a16:creationId xmlns:a16="http://schemas.microsoft.com/office/drawing/2014/main" id="{3243C86E-E4F6-4559-B90F-CEA1E8B6BD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348" y="586363"/>
            <a:ext cx="6895195" cy="725488"/>
          </a:xfrm>
        </p:spPr>
        <p:txBody>
          <a:bodyPr/>
          <a:lstStyle/>
          <a:p>
            <a:pPr eaLnBrk="1" hangingPunct="1"/>
            <a:r>
              <a:rPr lang="en-US" altLang="es-PE" sz="2200" dirty="0">
                <a:solidFill>
                  <a:srgbClr val="FF501C"/>
                </a:solidFill>
                <a:ea typeface="ＭＳ Ｐゴシック" pitchFamily="34" charset="-128"/>
              </a:rPr>
              <a:t>ATRIBUTOS COMPUESTOS</a:t>
            </a:r>
            <a:endParaRPr lang="es-PE" altLang="es-PE" sz="2200" dirty="0">
              <a:solidFill>
                <a:srgbClr val="FF501C"/>
              </a:solidFill>
              <a:ea typeface="ＭＳ Ｐゴシック" pitchFamily="34" charset="-128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89770B-1749-4A7D-98C6-DBDDE039D2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1139" y="1425736"/>
            <a:ext cx="6152154" cy="3456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5913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DB2E6AA1-31EF-8341-A2C5-6CECC94036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8805448" y="111858"/>
            <a:ext cx="225909" cy="225909"/>
          </a:xfrm>
          <a:prstGeom prst="rect">
            <a:avLst/>
          </a:prstGeom>
        </p:spPr>
      </p:pic>
      <p:sp>
        <p:nvSpPr>
          <p:cNvPr id="10" name="4 Título">
            <a:extLst>
              <a:ext uri="{FF2B5EF4-FFF2-40B4-BE49-F238E27FC236}">
                <a16:creationId xmlns:a16="http://schemas.microsoft.com/office/drawing/2014/main" id="{3243C86E-E4F6-4559-B90F-CEA1E8B6BD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348" y="586363"/>
            <a:ext cx="6895195" cy="725488"/>
          </a:xfrm>
        </p:spPr>
        <p:txBody>
          <a:bodyPr/>
          <a:lstStyle/>
          <a:p>
            <a:pPr eaLnBrk="1" hangingPunct="1"/>
            <a:r>
              <a:rPr lang="en-US" altLang="es-PE" sz="2200" dirty="0">
                <a:solidFill>
                  <a:srgbClr val="FF501C"/>
                </a:solidFill>
                <a:ea typeface="ＭＳ Ｐゴシック" pitchFamily="34" charset="-128"/>
              </a:rPr>
              <a:t>ATRIBUTOS MULTIVALUADOS</a:t>
            </a:r>
            <a:endParaRPr lang="es-PE" altLang="es-PE" sz="2200" dirty="0">
              <a:solidFill>
                <a:srgbClr val="FF501C"/>
              </a:solidFill>
              <a:ea typeface="ＭＳ Ｐゴシック" pitchFamily="34" charset="-128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7E16D1-B517-4E7F-8E60-A44D7C432D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2176" y="1674407"/>
            <a:ext cx="6317367" cy="2762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4413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DB2E6AA1-31EF-8341-A2C5-6CECC94036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8805448" y="111858"/>
            <a:ext cx="225909" cy="225909"/>
          </a:xfrm>
          <a:prstGeom prst="rect">
            <a:avLst/>
          </a:prstGeom>
        </p:spPr>
      </p:pic>
      <p:sp>
        <p:nvSpPr>
          <p:cNvPr id="10" name="4 Título">
            <a:extLst>
              <a:ext uri="{FF2B5EF4-FFF2-40B4-BE49-F238E27FC236}">
                <a16:creationId xmlns:a16="http://schemas.microsoft.com/office/drawing/2014/main" id="{3243C86E-E4F6-4559-B90F-CEA1E8B6BD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348" y="586363"/>
            <a:ext cx="6895195" cy="725488"/>
          </a:xfrm>
        </p:spPr>
        <p:txBody>
          <a:bodyPr/>
          <a:lstStyle/>
          <a:p>
            <a:pPr eaLnBrk="1" hangingPunct="1"/>
            <a:r>
              <a:rPr lang="en-US" altLang="es-PE" sz="2200" dirty="0">
                <a:solidFill>
                  <a:srgbClr val="FF501C"/>
                </a:solidFill>
                <a:ea typeface="ＭＳ Ｐゴシック" pitchFamily="34" charset="-128"/>
              </a:rPr>
              <a:t>ATRIBUTOS DERIVADOS</a:t>
            </a:r>
            <a:endParaRPr lang="es-PE" altLang="es-PE" sz="2200" dirty="0">
              <a:solidFill>
                <a:srgbClr val="FF501C"/>
              </a:solidFill>
              <a:ea typeface="ＭＳ Ｐゴシック" pitchFamily="34" charset="-128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8F80AB-1A84-495A-BD67-15CE9296EA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5929" y="1404000"/>
            <a:ext cx="5677122" cy="3459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1250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DB2E6AA1-31EF-8341-A2C5-6CECC94036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8805448" y="111858"/>
            <a:ext cx="225909" cy="225909"/>
          </a:xfrm>
          <a:prstGeom prst="rect">
            <a:avLst/>
          </a:prstGeom>
        </p:spPr>
      </p:pic>
      <p:sp>
        <p:nvSpPr>
          <p:cNvPr id="10" name="4 Título">
            <a:extLst>
              <a:ext uri="{FF2B5EF4-FFF2-40B4-BE49-F238E27FC236}">
                <a16:creationId xmlns:a16="http://schemas.microsoft.com/office/drawing/2014/main" id="{3243C86E-E4F6-4559-B90F-CEA1E8B6BD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348" y="586363"/>
            <a:ext cx="6895195" cy="725488"/>
          </a:xfrm>
        </p:spPr>
        <p:txBody>
          <a:bodyPr/>
          <a:lstStyle/>
          <a:p>
            <a:pPr eaLnBrk="1" hangingPunct="1"/>
            <a:r>
              <a:rPr lang="es-PE" altLang="es-PE" sz="2200" dirty="0">
                <a:solidFill>
                  <a:srgbClr val="FF501C"/>
                </a:solidFill>
                <a:ea typeface="ＭＳ Ｐゴシック" pitchFamily="34" charset="-128"/>
              </a:rPr>
              <a:t>AGENDA</a:t>
            </a:r>
          </a:p>
        </p:txBody>
      </p:sp>
      <p:sp>
        <p:nvSpPr>
          <p:cNvPr id="11" name="Rectangle 3">
            <a:extLst>
              <a:ext uri="{FF2B5EF4-FFF2-40B4-BE49-F238E27FC236}">
                <a16:creationId xmlns:a16="http://schemas.microsoft.com/office/drawing/2014/main" id="{EBCFD52D-704D-4256-99E2-A7AC3326ECC5}"/>
              </a:ext>
            </a:extLst>
          </p:cNvPr>
          <p:cNvSpPr txBox="1">
            <a:spLocks noChangeArrowheads="1"/>
          </p:cNvSpPr>
          <p:nvPr/>
        </p:nvSpPr>
        <p:spPr>
          <a:xfrm>
            <a:off x="514349" y="1383062"/>
            <a:ext cx="8157937" cy="25580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3A00"/>
              </a:buClr>
              <a:buSzPts val="1400"/>
              <a:buFont typeface="Nunito"/>
              <a:buChar char="●"/>
              <a:defRPr sz="1050" b="0" i="0" u="none" strike="noStrike" cap="none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Nunito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"/>
              <a:buChar char="○"/>
              <a:defRPr sz="1200" b="0" i="0" u="none" strike="noStrike" cap="none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"/>
              <a:buChar char="■"/>
              <a:defRPr sz="1200" b="0" i="0" u="none" strike="noStrike" cap="none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"/>
              <a:buChar char="●"/>
              <a:defRPr sz="1200" b="0" i="0" u="none" strike="noStrike" cap="none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"/>
              <a:buChar char="○"/>
              <a:defRPr sz="1200" b="0" i="0" u="none" strike="noStrike" cap="none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"/>
              <a:buChar char="■"/>
              <a:defRPr sz="1200" b="0" i="0" u="none" strike="noStrike" cap="none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"/>
              <a:buChar char="●"/>
              <a:defRPr sz="1200" b="0" i="0" u="none" strike="noStrike" cap="none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"/>
              <a:buChar char="○"/>
              <a:defRPr sz="1200" b="0" i="0" u="none" strike="noStrike" cap="none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"/>
              <a:buChar char="■"/>
              <a:defRPr sz="1200" b="0" i="0" u="none" strike="noStrike" cap="none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3429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s-ES" sz="1800" dirty="0"/>
              <a:t>Proceso de Diseño de una base de datos</a:t>
            </a:r>
          </a:p>
          <a:p>
            <a:pPr marL="342900" lvl="0" indent="-3429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s-ES" sz="1800" dirty="0"/>
              <a:t>Conceptos del Modelo Entidad-Relación: MER</a:t>
            </a:r>
          </a:p>
          <a:p>
            <a:pPr marL="742950" lvl="1" indent="-285750" algn="l" rtl="0">
              <a:lnSpc>
                <a:spcPct val="9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</a:pPr>
            <a:r>
              <a:rPr lang="es-ES" sz="1800" dirty="0"/>
              <a:t>Entidades y Atributos</a:t>
            </a:r>
          </a:p>
          <a:p>
            <a:pPr marL="742950" lvl="1" indent="-285750" algn="l" rtl="0">
              <a:lnSpc>
                <a:spcPct val="9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</a:pPr>
            <a:r>
              <a:rPr lang="es-ES" sz="1800" dirty="0"/>
              <a:t>Tipos de entidades, lista de valores y atributos clave</a:t>
            </a:r>
          </a:p>
          <a:p>
            <a:pPr marL="742950" lvl="1" indent="-285750" algn="l" rtl="0">
              <a:lnSpc>
                <a:spcPct val="9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</a:pPr>
            <a:r>
              <a:rPr lang="es-ES" sz="1800" dirty="0"/>
              <a:t>Relaciones y tipos de relaciones</a:t>
            </a:r>
          </a:p>
          <a:p>
            <a:pPr marL="742950" lvl="1" indent="-285750" algn="l" rtl="0">
              <a:lnSpc>
                <a:spcPct val="9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</a:pPr>
            <a:r>
              <a:rPr lang="es-ES" sz="1800" dirty="0"/>
              <a:t>Entidades débiles</a:t>
            </a:r>
          </a:p>
          <a:p>
            <a:pPr marL="742950" lvl="1" indent="-285750" algn="l" rtl="0">
              <a:lnSpc>
                <a:spcPct val="9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</a:pPr>
            <a:r>
              <a:rPr lang="es-ES" sz="1800" dirty="0"/>
              <a:t>Roles y Atributos en tipos de relaciones</a:t>
            </a:r>
          </a:p>
        </p:txBody>
      </p:sp>
    </p:spTree>
    <p:extLst>
      <p:ext uri="{BB962C8B-B14F-4D97-AF65-F5344CB8AC3E}">
        <p14:creationId xmlns:p14="http://schemas.microsoft.com/office/powerpoint/2010/main" val="1943326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DB2E6AA1-31EF-8341-A2C5-6CECC94036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8805448" y="111858"/>
            <a:ext cx="225909" cy="225909"/>
          </a:xfrm>
          <a:prstGeom prst="rect">
            <a:avLst/>
          </a:prstGeom>
        </p:spPr>
      </p:pic>
      <p:sp>
        <p:nvSpPr>
          <p:cNvPr id="10" name="4 Título">
            <a:extLst>
              <a:ext uri="{FF2B5EF4-FFF2-40B4-BE49-F238E27FC236}">
                <a16:creationId xmlns:a16="http://schemas.microsoft.com/office/drawing/2014/main" id="{3243C86E-E4F6-4559-B90F-CEA1E8B6BD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348" y="586363"/>
            <a:ext cx="6895195" cy="725488"/>
          </a:xfrm>
        </p:spPr>
        <p:txBody>
          <a:bodyPr/>
          <a:lstStyle/>
          <a:p>
            <a:pPr eaLnBrk="1" hangingPunct="1"/>
            <a:r>
              <a:rPr lang="en-US" altLang="es-PE" sz="2200" dirty="0">
                <a:solidFill>
                  <a:srgbClr val="FF501C"/>
                </a:solidFill>
                <a:ea typeface="ＭＳ Ｐゴシック" pitchFamily="34" charset="-128"/>
              </a:rPr>
              <a:t>RELACIONES, CONJUNTOS Y TIPOS</a:t>
            </a:r>
            <a:endParaRPr lang="es-PE" altLang="es-PE" sz="2200" dirty="0">
              <a:solidFill>
                <a:srgbClr val="FF501C"/>
              </a:solidFill>
              <a:ea typeface="ＭＳ Ｐゴシック" pitchFamily="34" charset="-128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76FB9D-5C9F-4134-A8FE-567F2EEC4C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0712" y="2329195"/>
            <a:ext cx="5321595" cy="2457165"/>
          </a:xfrm>
          <a:prstGeom prst="rect">
            <a:avLst/>
          </a:prstGeom>
        </p:spPr>
      </p:pic>
      <p:sp>
        <p:nvSpPr>
          <p:cNvPr id="7" name="Rectangle 3">
            <a:extLst>
              <a:ext uri="{FF2B5EF4-FFF2-40B4-BE49-F238E27FC236}">
                <a16:creationId xmlns:a16="http://schemas.microsoft.com/office/drawing/2014/main" id="{17EA709F-00C8-4A93-A655-B7C57C7BFAE1}"/>
              </a:ext>
            </a:extLst>
          </p:cNvPr>
          <p:cNvSpPr txBox="1">
            <a:spLocks noChangeArrowheads="1"/>
          </p:cNvSpPr>
          <p:nvPr/>
        </p:nvSpPr>
        <p:spPr>
          <a:xfrm>
            <a:off x="514349" y="1383062"/>
            <a:ext cx="7821577" cy="10269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3A00"/>
              </a:buClr>
              <a:buSzPts val="1400"/>
              <a:buFont typeface="Nunito"/>
              <a:buChar char="●"/>
              <a:defRPr sz="1050" b="0" i="0" u="none" strike="noStrike" cap="none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Nunito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"/>
              <a:buChar char="○"/>
              <a:defRPr sz="1200" b="0" i="0" u="none" strike="noStrike" cap="none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"/>
              <a:buChar char="■"/>
              <a:defRPr sz="1200" b="0" i="0" u="none" strike="noStrike" cap="none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"/>
              <a:buChar char="●"/>
              <a:defRPr sz="1200" b="0" i="0" u="none" strike="noStrike" cap="none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"/>
              <a:buChar char="○"/>
              <a:defRPr sz="1200" b="0" i="0" u="none" strike="noStrike" cap="none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"/>
              <a:buChar char="■"/>
              <a:defRPr sz="1200" b="0" i="0" u="none" strike="noStrike" cap="none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"/>
              <a:buChar char="●"/>
              <a:defRPr sz="1200" b="0" i="0" u="none" strike="noStrike" cap="none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"/>
              <a:buChar char="○"/>
              <a:defRPr sz="1200" b="0" i="0" u="none" strike="noStrike" cap="none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"/>
              <a:buChar char="■"/>
              <a:defRPr sz="1200" b="0" i="0" u="none" strike="noStrike" cap="none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s-ES" sz="1600" dirty="0"/>
              <a:t>La relación debe tener un </a:t>
            </a:r>
            <a:r>
              <a:rPr lang="es-ES" sz="1600" b="1" dirty="0"/>
              <a:t>nombre</a:t>
            </a:r>
            <a:r>
              <a:rPr lang="es-ES" sz="1600" dirty="0"/>
              <a:t> que sea capaz de identificar el tipo de correspondencia entre ambas entidades. Generalmente estos nombres </a:t>
            </a:r>
            <a:r>
              <a:rPr lang="es-ES" sz="1600" b="1" dirty="0"/>
              <a:t>son verbos</a:t>
            </a:r>
            <a:r>
              <a:rPr lang="es-ES" sz="1600" dirty="0"/>
              <a:t>.</a:t>
            </a:r>
            <a:endParaRPr lang="es-ES" sz="4800" dirty="0"/>
          </a:p>
        </p:txBody>
      </p:sp>
    </p:spTree>
    <p:extLst>
      <p:ext uri="{BB962C8B-B14F-4D97-AF65-F5344CB8AC3E}">
        <p14:creationId xmlns:p14="http://schemas.microsoft.com/office/powerpoint/2010/main" val="9613679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DB2E6AA1-31EF-8341-A2C5-6CECC94036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8805448" y="111858"/>
            <a:ext cx="225909" cy="225909"/>
          </a:xfrm>
          <a:prstGeom prst="rect">
            <a:avLst/>
          </a:prstGeom>
        </p:spPr>
      </p:pic>
      <p:sp>
        <p:nvSpPr>
          <p:cNvPr id="10" name="4 Título">
            <a:extLst>
              <a:ext uri="{FF2B5EF4-FFF2-40B4-BE49-F238E27FC236}">
                <a16:creationId xmlns:a16="http://schemas.microsoft.com/office/drawing/2014/main" id="{3243C86E-E4F6-4559-B90F-CEA1E8B6BD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348" y="586363"/>
            <a:ext cx="6895195" cy="725488"/>
          </a:xfrm>
        </p:spPr>
        <p:txBody>
          <a:bodyPr/>
          <a:lstStyle/>
          <a:p>
            <a:pPr eaLnBrk="1" hangingPunct="1"/>
            <a:r>
              <a:rPr lang="en-US" altLang="es-PE" sz="2200" dirty="0">
                <a:solidFill>
                  <a:srgbClr val="FF501C"/>
                </a:solidFill>
                <a:ea typeface="ＭＳ Ｐゴシック" pitchFamily="34" charset="-128"/>
              </a:rPr>
              <a:t>RELACIONES, CONJUNTOS Y TIPOS</a:t>
            </a:r>
            <a:endParaRPr lang="es-PE" altLang="es-PE" sz="2200" dirty="0">
              <a:solidFill>
                <a:srgbClr val="FF501C"/>
              </a:solidFill>
              <a:ea typeface="ＭＳ Ｐゴシック" pitchFamily="34" charset="-128"/>
            </a:endParaRP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17EA709F-00C8-4A93-A655-B7C57C7BFAE1}"/>
              </a:ext>
            </a:extLst>
          </p:cNvPr>
          <p:cNvSpPr txBox="1">
            <a:spLocks noChangeArrowheads="1"/>
          </p:cNvSpPr>
          <p:nvPr/>
        </p:nvSpPr>
        <p:spPr>
          <a:xfrm>
            <a:off x="514349" y="1383062"/>
            <a:ext cx="7821577" cy="3089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3A00"/>
              </a:buClr>
              <a:buSzPts val="1400"/>
              <a:buFont typeface="Nunito"/>
              <a:buChar char="●"/>
              <a:defRPr sz="1050" b="0" i="0" u="none" strike="noStrike" cap="none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Nunito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"/>
              <a:buChar char="○"/>
              <a:defRPr sz="1200" b="0" i="0" u="none" strike="noStrike" cap="none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"/>
              <a:buChar char="■"/>
              <a:defRPr sz="1200" b="0" i="0" u="none" strike="noStrike" cap="none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"/>
              <a:buChar char="●"/>
              <a:defRPr sz="1200" b="0" i="0" u="none" strike="noStrike" cap="none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"/>
              <a:buChar char="○"/>
              <a:defRPr sz="1200" b="0" i="0" u="none" strike="noStrike" cap="none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"/>
              <a:buChar char="■"/>
              <a:defRPr sz="1200" b="0" i="0" u="none" strike="noStrike" cap="none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"/>
              <a:buChar char="●"/>
              <a:defRPr sz="1200" b="0" i="0" u="none" strike="noStrike" cap="none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"/>
              <a:buChar char="○"/>
              <a:defRPr sz="1200" b="0" i="0" u="none" strike="noStrike" cap="none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"/>
              <a:buChar char="■"/>
              <a:defRPr sz="1200" b="0" i="0" u="none" strike="noStrike" cap="none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285750" indent="-285750">
              <a:lnSpc>
                <a:spcPct val="150000"/>
              </a:lnSpc>
              <a:buClr>
                <a:srgbClr val="000000"/>
              </a:buClr>
              <a:buSzPts val="2400"/>
              <a:buFont typeface="Wingdings" panose="05000000000000000000" pitchFamily="2" charset="2"/>
              <a:buChar char="Ø"/>
            </a:pPr>
            <a:r>
              <a:rPr lang="es-ES" sz="1600" b="1" dirty="0">
                <a:solidFill>
                  <a:schemeClr val="dk1"/>
                </a:solidFill>
                <a:cs typeface="Arial"/>
                <a:sym typeface="Arial"/>
              </a:rPr>
              <a:t>Relación: </a:t>
            </a:r>
            <a:r>
              <a:rPr lang="es-ES" sz="1600" dirty="0">
                <a:solidFill>
                  <a:schemeClr val="dk1"/>
                </a:solidFill>
                <a:cs typeface="Arial"/>
                <a:sym typeface="Arial"/>
              </a:rPr>
              <a:t>Representa una asociación particular o un vínculo entre dos o más entidades.</a:t>
            </a:r>
          </a:p>
          <a:p>
            <a:pPr marL="285750" indent="-285750">
              <a:lnSpc>
                <a:spcPct val="150000"/>
              </a:lnSpc>
              <a:buClr>
                <a:srgbClr val="000000"/>
              </a:buClr>
              <a:buSzPts val="2400"/>
              <a:buFont typeface="Wingdings" panose="05000000000000000000" pitchFamily="2" charset="2"/>
              <a:buChar char="Ø"/>
            </a:pPr>
            <a:r>
              <a:rPr lang="es-ES" sz="1600" b="1" dirty="0">
                <a:solidFill>
                  <a:schemeClr val="dk1"/>
                </a:solidFill>
                <a:cs typeface="Arial"/>
                <a:sym typeface="Arial"/>
              </a:rPr>
              <a:t>Tipo de Relación: </a:t>
            </a:r>
            <a:r>
              <a:rPr lang="es-ES" sz="1600" dirty="0">
                <a:solidFill>
                  <a:schemeClr val="dk1"/>
                </a:solidFill>
                <a:cs typeface="Arial"/>
                <a:sym typeface="Arial"/>
              </a:rPr>
              <a:t>Es la descripción de una relación. Su nombre y sus características (atributos).</a:t>
            </a:r>
          </a:p>
          <a:p>
            <a:pPr marL="285750" indent="-285750">
              <a:lnSpc>
                <a:spcPct val="150000"/>
              </a:lnSpc>
              <a:buClr>
                <a:srgbClr val="000000"/>
              </a:buClr>
              <a:buSzPts val="2400"/>
              <a:buFont typeface="Wingdings" panose="05000000000000000000" pitchFamily="2" charset="2"/>
              <a:buChar char="Ø"/>
            </a:pPr>
            <a:r>
              <a:rPr lang="es-ES" sz="1600" b="1" dirty="0">
                <a:solidFill>
                  <a:schemeClr val="dk1"/>
                </a:solidFill>
                <a:cs typeface="Arial"/>
                <a:sym typeface="Arial"/>
              </a:rPr>
              <a:t>Conjunto de Relaciones: </a:t>
            </a:r>
            <a:r>
              <a:rPr lang="es-ES" sz="1600" dirty="0">
                <a:solidFill>
                  <a:schemeClr val="dk1"/>
                </a:solidFill>
                <a:cs typeface="Arial"/>
                <a:sym typeface="Arial"/>
              </a:rPr>
              <a:t>Es una agrupación (colección) de relaciones que comparten el mismo tipo.</a:t>
            </a:r>
            <a:endParaRPr lang="es-ES" sz="1600" dirty="0">
              <a:solidFill>
                <a:schemeClr val="dk1"/>
              </a:solidFill>
              <a:cs typeface="Arial"/>
            </a:endParaRPr>
          </a:p>
          <a:p>
            <a:pPr marL="0" indent="0">
              <a:lnSpc>
                <a:spcPct val="93000"/>
              </a:lnSpc>
              <a:buClr>
                <a:srgbClr val="000000"/>
              </a:buClr>
              <a:buSzPts val="2400"/>
              <a:buNone/>
            </a:pPr>
            <a:endParaRPr lang="es-ES" sz="3600" dirty="0"/>
          </a:p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val="13923275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DB2E6AA1-31EF-8341-A2C5-6CECC94036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8805448" y="111858"/>
            <a:ext cx="225909" cy="225909"/>
          </a:xfrm>
          <a:prstGeom prst="rect">
            <a:avLst/>
          </a:prstGeom>
        </p:spPr>
      </p:pic>
      <p:sp>
        <p:nvSpPr>
          <p:cNvPr id="10" name="4 Título">
            <a:extLst>
              <a:ext uri="{FF2B5EF4-FFF2-40B4-BE49-F238E27FC236}">
                <a16:creationId xmlns:a16="http://schemas.microsoft.com/office/drawing/2014/main" id="{3243C86E-E4F6-4559-B90F-CEA1E8B6BD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348" y="586363"/>
            <a:ext cx="6895195" cy="725488"/>
          </a:xfrm>
        </p:spPr>
        <p:txBody>
          <a:bodyPr/>
          <a:lstStyle/>
          <a:p>
            <a:pPr eaLnBrk="1" hangingPunct="1"/>
            <a:r>
              <a:rPr lang="en-US" altLang="es-PE" sz="2200" dirty="0">
                <a:solidFill>
                  <a:srgbClr val="FF501C"/>
                </a:solidFill>
                <a:ea typeface="ＭＳ Ｐゴシック" pitchFamily="34" charset="-128"/>
              </a:rPr>
              <a:t>CARDINALIDAD DE UNA RELACIÓN</a:t>
            </a:r>
            <a:endParaRPr lang="es-PE" altLang="es-PE" sz="2200" dirty="0">
              <a:solidFill>
                <a:srgbClr val="FF501C"/>
              </a:solidFill>
              <a:ea typeface="ＭＳ Ｐゴシック" pitchFamily="34" charset="-128"/>
            </a:endParaRP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17EA709F-00C8-4A93-A655-B7C57C7BFAE1}"/>
              </a:ext>
            </a:extLst>
          </p:cNvPr>
          <p:cNvSpPr txBox="1">
            <a:spLocks noChangeArrowheads="1"/>
          </p:cNvSpPr>
          <p:nvPr/>
        </p:nvSpPr>
        <p:spPr>
          <a:xfrm>
            <a:off x="514349" y="1383062"/>
            <a:ext cx="7821577" cy="1104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3A00"/>
              </a:buClr>
              <a:buSzPts val="1400"/>
              <a:buFont typeface="Nunito"/>
              <a:buChar char="●"/>
              <a:defRPr sz="1050" b="0" i="0" u="none" strike="noStrike" cap="none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Nunito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"/>
              <a:buChar char="○"/>
              <a:defRPr sz="1200" b="0" i="0" u="none" strike="noStrike" cap="none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"/>
              <a:buChar char="■"/>
              <a:defRPr sz="1200" b="0" i="0" u="none" strike="noStrike" cap="none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"/>
              <a:buChar char="●"/>
              <a:defRPr sz="1200" b="0" i="0" u="none" strike="noStrike" cap="none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"/>
              <a:buChar char="○"/>
              <a:defRPr sz="1200" b="0" i="0" u="none" strike="noStrike" cap="none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"/>
              <a:buChar char="■"/>
              <a:defRPr sz="1200" b="0" i="0" u="none" strike="noStrike" cap="none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"/>
              <a:buChar char="●"/>
              <a:defRPr sz="1200" b="0" i="0" u="none" strike="noStrike" cap="none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"/>
              <a:buChar char="○"/>
              <a:defRPr sz="1200" b="0" i="0" u="none" strike="noStrike" cap="none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"/>
              <a:buChar char="■"/>
              <a:defRPr sz="1200" b="0" i="0" u="none" strike="noStrike" cap="none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indent="0">
              <a:lnSpc>
                <a:spcPct val="93000"/>
              </a:lnSpc>
              <a:buClr>
                <a:srgbClr val="000000"/>
              </a:buClr>
              <a:buSzPts val="2400"/>
              <a:buNone/>
            </a:pPr>
            <a:r>
              <a:rPr lang="es-ES" sz="1600" b="1" u="sng" dirty="0"/>
              <a:t>Número de ocurrencias </a:t>
            </a:r>
            <a:r>
              <a:rPr lang="es-ES" sz="1600" dirty="0"/>
              <a:t>que se pueden dar de una relación: con cuantas ocurrencias de B se puede relacionar A y con cuantas ocurrencias de A se puede relacionar B.</a:t>
            </a:r>
          </a:p>
          <a:p>
            <a:pPr marL="0" indent="0">
              <a:lnSpc>
                <a:spcPct val="93000"/>
              </a:lnSpc>
              <a:buClr>
                <a:srgbClr val="000000"/>
              </a:buClr>
              <a:buSzPts val="2400"/>
              <a:buNone/>
            </a:pPr>
            <a:endParaRPr lang="es-ES" sz="1600" dirty="0"/>
          </a:p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endParaRPr lang="es-ES" sz="1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208B359-6266-4E32-A6A9-8D64F62C50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763" y="2559230"/>
            <a:ext cx="7304125" cy="1766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0715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DB2E6AA1-31EF-8341-A2C5-6CECC94036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8805448" y="111858"/>
            <a:ext cx="225909" cy="225909"/>
          </a:xfrm>
          <a:prstGeom prst="rect">
            <a:avLst/>
          </a:prstGeom>
        </p:spPr>
      </p:pic>
      <p:sp>
        <p:nvSpPr>
          <p:cNvPr id="10" name="4 Título">
            <a:extLst>
              <a:ext uri="{FF2B5EF4-FFF2-40B4-BE49-F238E27FC236}">
                <a16:creationId xmlns:a16="http://schemas.microsoft.com/office/drawing/2014/main" id="{3243C86E-E4F6-4559-B90F-CEA1E8B6BD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348" y="586363"/>
            <a:ext cx="6895195" cy="725488"/>
          </a:xfrm>
        </p:spPr>
        <p:txBody>
          <a:bodyPr/>
          <a:lstStyle/>
          <a:p>
            <a:pPr eaLnBrk="1" hangingPunct="1"/>
            <a:r>
              <a:rPr lang="en-US" altLang="es-PE" sz="2200" dirty="0">
                <a:solidFill>
                  <a:srgbClr val="FF501C"/>
                </a:solidFill>
                <a:ea typeface="ＭＳ Ｐゴシック" pitchFamily="34" charset="-128"/>
              </a:rPr>
              <a:t>EJEMPLO</a:t>
            </a:r>
            <a:endParaRPr lang="es-PE" altLang="es-PE" sz="2200" dirty="0">
              <a:solidFill>
                <a:srgbClr val="FF501C"/>
              </a:solidFill>
              <a:ea typeface="ＭＳ Ｐゴシック" pitchFamily="34" charset="-128"/>
            </a:endParaRP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17EA709F-00C8-4A93-A655-B7C57C7BFAE1}"/>
              </a:ext>
            </a:extLst>
          </p:cNvPr>
          <p:cNvSpPr txBox="1">
            <a:spLocks noChangeArrowheads="1"/>
          </p:cNvSpPr>
          <p:nvPr/>
        </p:nvSpPr>
        <p:spPr>
          <a:xfrm>
            <a:off x="514349" y="1383063"/>
            <a:ext cx="7821577" cy="725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3A00"/>
              </a:buClr>
              <a:buSzPts val="1400"/>
              <a:buFont typeface="Nunito"/>
              <a:buChar char="●"/>
              <a:defRPr sz="1050" b="0" i="0" u="none" strike="noStrike" cap="none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Nunito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"/>
              <a:buChar char="○"/>
              <a:defRPr sz="1200" b="0" i="0" u="none" strike="noStrike" cap="none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"/>
              <a:buChar char="■"/>
              <a:defRPr sz="1200" b="0" i="0" u="none" strike="noStrike" cap="none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"/>
              <a:buChar char="●"/>
              <a:defRPr sz="1200" b="0" i="0" u="none" strike="noStrike" cap="none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"/>
              <a:buChar char="○"/>
              <a:defRPr sz="1200" b="0" i="0" u="none" strike="noStrike" cap="none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"/>
              <a:buChar char="■"/>
              <a:defRPr sz="1200" b="0" i="0" u="none" strike="noStrike" cap="none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"/>
              <a:buChar char="●"/>
              <a:defRPr sz="1200" b="0" i="0" u="none" strike="noStrike" cap="none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"/>
              <a:buChar char="○"/>
              <a:defRPr sz="1200" b="0" i="0" u="none" strike="noStrike" cap="none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"/>
              <a:buChar char="■"/>
              <a:defRPr sz="1200" b="0" i="0" u="none" strike="noStrike" cap="none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s-ES" sz="1600" dirty="0"/>
              <a:t>Una persona puede comprar </a:t>
            </a:r>
            <a:r>
              <a:rPr lang="es-ES" sz="1600" b="1" dirty="0"/>
              <a:t>muchos </a:t>
            </a:r>
            <a:r>
              <a:rPr lang="es-ES" sz="1600" dirty="0"/>
              <a:t>autos y un auto es comprado por </a:t>
            </a:r>
            <a:r>
              <a:rPr lang="es-ES" sz="1600" b="1" dirty="0"/>
              <a:t>una sola </a:t>
            </a:r>
            <a:r>
              <a:rPr lang="es-ES" sz="1600" dirty="0"/>
              <a:t>persona. </a:t>
            </a:r>
            <a:endParaRPr lang="es-ES" sz="4800" dirty="0"/>
          </a:p>
          <a:p>
            <a:pPr marL="0" indent="0">
              <a:lnSpc>
                <a:spcPct val="93000"/>
              </a:lnSpc>
              <a:buClr>
                <a:srgbClr val="000000"/>
              </a:buClr>
              <a:buSzPts val="2400"/>
              <a:buNone/>
            </a:pPr>
            <a:endParaRPr lang="es-ES" sz="1600" dirty="0"/>
          </a:p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endParaRPr lang="es-ES" sz="1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12849E-491E-4554-88CD-EEDADE9039D7}"/>
              </a:ext>
            </a:extLst>
          </p:cNvPr>
          <p:cNvSpPr txBox="1"/>
          <p:nvPr/>
        </p:nvSpPr>
        <p:spPr>
          <a:xfrm>
            <a:off x="514347" y="4037660"/>
            <a:ext cx="8374471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s-ES" sz="1400" b="0" i="0" u="none" strike="noStrike" cap="none" dirty="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sym typeface="Arial"/>
              </a:rPr>
              <a:t>*  Una ocurrencia de A (Persona) se puede relacionar con muchas ocurrencias de B (Auto) y que una ocurrencia de B (Auto) se puede relacionar con sólo una ocurrencia de A (Persona).</a:t>
            </a:r>
            <a:endParaRPr lang="es-ES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64633C-CC7B-4958-8617-D6BD7A0DD9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236" y="2376284"/>
            <a:ext cx="6423173" cy="1442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0801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DB2E6AA1-31EF-8341-A2C5-6CECC94036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8805448" y="111858"/>
            <a:ext cx="225909" cy="225909"/>
          </a:xfrm>
          <a:prstGeom prst="rect">
            <a:avLst/>
          </a:prstGeom>
        </p:spPr>
      </p:pic>
      <p:sp>
        <p:nvSpPr>
          <p:cNvPr id="10" name="4 Título">
            <a:extLst>
              <a:ext uri="{FF2B5EF4-FFF2-40B4-BE49-F238E27FC236}">
                <a16:creationId xmlns:a16="http://schemas.microsoft.com/office/drawing/2014/main" id="{3243C86E-E4F6-4559-B90F-CEA1E8B6BD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348" y="586363"/>
            <a:ext cx="6895195" cy="725488"/>
          </a:xfrm>
        </p:spPr>
        <p:txBody>
          <a:bodyPr/>
          <a:lstStyle/>
          <a:p>
            <a:pPr eaLnBrk="1" hangingPunct="1"/>
            <a:r>
              <a:rPr lang="en-US" altLang="es-PE" sz="2200" dirty="0">
                <a:solidFill>
                  <a:srgbClr val="FF501C"/>
                </a:solidFill>
                <a:ea typeface="ＭＳ Ｐゴシック" pitchFamily="34" charset="-128"/>
              </a:rPr>
              <a:t>RELACIONES 1:1</a:t>
            </a:r>
            <a:endParaRPr lang="es-PE" altLang="es-PE" sz="2200" dirty="0">
              <a:solidFill>
                <a:srgbClr val="FF501C"/>
              </a:solidFill>
              <a:ea typeface="ＭＳ Ｐゴシック" pitchFamily="34" charset="-128"/>
            </a:endParaRP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17EA709F-00C8-4A93-A655-B7C57C7BFAE1}"/>
              </a:ext>
            </a:extLst>
          </p:cNvPr>
          <p:cNvSpPr txBox="1">
            <a:spLocks noChangeArrowheads="1"/>
          </p:cNvSpPr>
          <p:nvPr/>
        </p:nvSpPr>
        <p:spPr>
          <a:xfrm>
            <a:off x="514349" y="1383063"/>
            <a:ext cx="7821577" cy="725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3A00"/>
              </a:buClr>
              <a:buSzPts val="1400"/>
              <a:buFont typeface="Nunito"/>
              <a:buChar char="●"/>
              <a:defRPr sz="1050" b="0" i="0" u="none" strike="noStrike" cap="none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Nunito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"/>
              <a:buChar char="○"/>
              <a:defRPr sz="1200" b="0" i="0" u="none" strike="noStrike" cap="none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"/>
              <a:buChar char="■"/>
              <a:defRPr sz="1200" b="0" i="0" u="none" strike="noStrike" cap="none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"/>
              <a:buChar char="●"/>
              <a:defRPr sz="1200" b="0" i="0" u="none" strike="noStrike" cap="none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"/>
              <a:buChar char="○"/>
              <a:defRPr sz="1200" b="0" i="0" u="none" strike="noStrike" cap="none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"/>
              <a:buChar char="■"/>
              <a:defRPr sz="1200" b="0" i="0" u="none" strike="noStrike" cap="none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"/>
              <a:buChar char="●"/>
              <a:defRPr sz="1200" b="0" i="0" u="none" strike="noStrike" cap="none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"/>
              <a:buChar char="○"/>
              <a:defRPr sz="1200" b="0" i="0" u="none" strike="noStrike" cap="none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"/>
              <a:buChar char="■"/>
              <a:defRPr sz="1200" b="0" i="0" u="none" strike="noStrike" cap="none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s-ES" sz="1600" dirty="0"/>
              <a:t>Cada ocurrencia de una entidad se relaciona con una ocurrencia de otra entidad. </a:t>
            </a:r>
          </a:p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endParaRPr lang="es-ES" sz="1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12849E-491E-4554-88CD-EEDADE9039D7}"/>
              </a:ext>
            </a:extLst>
          </p:cNvPr>
          <p:cNvSpPr txBox="1"/>
          <p:nvPr/>
        </p:nvSpPr>
        <p:spPr>
          <a:xfrm>
            <a:off x="514349" y="3784769"/>
            <a:ext cx="5170527" cy="2927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r>
              <a:rPr lang="es-ES" sz="1400" b="0" i="0" u="none" strike="noStrike" cap="none" dirty="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sym typeface="Arial"/>
              </a:rPr>
              <a:t>Ej.: </a:t>
            </a:r>
            <a:r>
              <a:rPr lang="es-ES" sz="1400" dirty="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cada</a:t>
            </a:r>
            <a:r>
              <a:rPr lang="es-ES" sz="1400" b="0" i="0" u="none" strike="noStrike" cap="none" dirty="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sym typeface="Arial"/>
              </a:rPr>
              <a:t> director posee un automóvil</a:t>
            </a:r>
            <a:r>
              <a:rPr lang="es-ES" sz="1400" dirty="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asignado</a:t>
            </a:r>
            <a:endParaRPr lang="es-ES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9" name="Google Shape;641;p24">
            <a:extLst>
              <a:ext uri="{FF2B5EF4-FFF2-40B4-BE49-F238E27FC236}">
                <a16:creationId xmlns:a16="http://schemas.microsoft.com/office/drawing/2014/main" id="{A5B44476-1C9B-4798-ABE6-A1F1A826852E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97637" y="1951505"/>
            <a:ext cx="1748724" cy="1755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AA98515-2BEE-4D6C-BC68-CBCD64A52A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7121" y="4232308"/>
            <a:ext cx="5589757" cy="875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3585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DB2E6AA1-31EF-8341-A2C5-6CECC94036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8805448" y="111858"/>
            <a:ext cx="225909" cy="225909"/>
          </a:xfrm>
          <a:prstGeom prst="rect">
            <a:avLst/>
          </a:prstGeom>
        </p:spPr>
      </p:pic>
      <p:sp>
        <p:nvSpPr>
          <p:cNvPr id="10" name="4 Título">
            <a:extLst>
              <a:ext uri="{FF2B5EF4-FFF2-40B4-BE49-F238E27FC236}">
                <a16:creationId xmlns:a16="http://schemas.microsoft.com/office/drawing/2014/main" id="{3243C86E-E4F6-4559-B90F-CEA1E8B6BD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348" y="586363"/>
            <a:ext cx="6895195" cy="725488"/>
          </a:xfrm>
        </p:spPr>
        <p:txBody>
          <a:bodyPr/>
          <a:lstStyle/>
          <a:p>
            <a:pPr eaLnBrk="1" hangingPunct="1"/>
            <a:r>
              <a:rPr lang="en-US" altLang="es-PE" sz="2200" dirty="0">
                <a:solidFill>
                  <a:srgbClr val="FF501C"/>
                </a:solidFill>
                <a:ea typeface="ＭＳ Ｐゴシック" pitchFamily="34" charset="-128"/>
              </a:rPr>
              <a:t>RELACIONES 1:N</a:t>
            </a:r>
            <a:endParaRPr lang="es-PE" altLang="es-PE" sz="2200" dirty="0">
              <a:solidFill>
                <a:srgbClr val="FF501C"/>
              </a:solidFill>
              <a:ea typeface="ＭＳ Ｐゴシック" pitchFamily="34" charset="-128"/>
            </a:endParaRP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17EA709F-00C8-4A93-A655-B7C57C7BFAE1}"/>
              </a:ext>
            </a:extLst>
          </p:cNvPr>
          <p:cNvSpPr txBox="1">
            <a:spLocks noChangeArrowheads="1"/>
          </p:cNvSpPr>
          <p:nvPr/>
        </p:nvSpPr>
        <p:spPr>
          <a:xfrm>
            <a:off x="514349" y="1383063"/>
            <a:ext cx="7821577" cy="725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3A00"/>
              </a:buClr>
              <a:buSzPts val="1400"/>
              <a:buFont typeface="Nunito"/>
              <a:buChar char="●"/>
              <a:defRPr sz="1050" b="0" i="0" u="none" strike="noStrike" cap="none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Nunito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"/>
              <a:buChar char="○"/>
              <a:defRPr sz="1200" b="0" i="0" u="none" strike="noStrike" cap="none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"/>
              <a:buChar char="■"/>
              <a:defRPr sz="1200" b="0" i="0" u="none" strike="noStrike" cap="none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"/>
              <a:buChar char="●"/>
              <a:defRPr sz="1200" b="0" i="0" u="none" strike="noStrike" cap="none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"/>
              <a:buChar char="○"/>
              <a:defRPr sz="1200" b="0" i="0" u="none" strike="noStrike" cap="none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"/>
              <a:buChar char="■"/>
              <a:defRPr sz="1200" b="0" i="0" u="none" strike="noStrike" cap="none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"/>
              <a:buChar char="●"/>
              <a:defRPr sz="1200" b="0" i="0" u="none" strike="noStrike" cap="none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"/>
              <a:buChar char="○"/>
              <a:defRPr sz="1200" b="0" i="0" u="none" strike="noStrike" cap="none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"/>
              <a:buChar char="■"/>
              <a:defRPr sz="1200" b="0" i="0" u="none" strike="noStrike" cap="none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s-ES" sz="1600" dirty="0"/>
              <a:t>También llamada uno a muchos. Cada ocurrencia de una entidad puede relacionarse con varias ocurrencias de otra entidad. </a:t>
            </a:r>
          </a:p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endParaRPr lang="es-ES" sz="1600" dirty="0"/>
          </a:p>
        </p:txBody>
      </p:sp>
      <p:pic>
        <p:nvPicPr>
          <p:cNvPr id="9" name="Google Shape;661;p25" descr="fig03_09">
            <a:extLst>
              <a:ext uri="{FF2B5EF4-FFF2-40B4-BE49-F238E27FC236}">
                <a16:creationId xmlns:a16="http://schemas.microsoft.com/office/drawing/2014/main" id="{EFBCE012-7FEB-43A6-903C-9698D8DC5C02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126189" y="2179763"/>
            <a:ext cx="4597896" cy="274033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217713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DB2E6AA1-31EF-8341-A2C5-6CECC94036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8805448" y="111858"/>
            <a:ext cx="225909" cy="225909"/>
          </a:xfrm>
          <a:prstGeom prst="rect">
            <a:avLst/>
          </a:prstGeom>
        </p:spPr>
      </p:pic>
      <p:sp>
        <p:nvSpPr>
          <p:cNvPr id="10" name="4 Título">
            <a:extLst>
              <a:ext uri="{FF2B5EF4-FFF2-40B4-BE49-F238E27FC236}">
                <a16:creationId xmlns:a16="http://schemas.microsoft.com/office/drawing/2014/main" id="{3243C86E-E4F6-4559-B90F-CEA1E8B6BD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348" y="586363"/>
            <a:ext cx="6895195" cy="725488"/>
          </a:xfrm>
        </p:spPr>
        <p:txBody>
          <a:bodyPr/>
          <a:lstStyle/>
          <a:p>
            <a:pPr eaLnBrk="1" hangingPunct="1"/>
            <a:r>
              <a:rPr lang="en-US" altLang="es-PE" sz="2200" dirty="0">
                <a:solidFill>
                  <a:srgbClr val="FF501C"/>
                </a:solidFill>
                <a:ea typeface="ＭＳ Ｐゴシック" pitchFamily="34" charset="-128"/>
              </a:rPr>
              <a:t>RELACIONES N:M</a:t>
            </a:r>
            <a:endParaRPr lang="es-PE" altLang="es-PE" sz="2200" dirty="0">
              <a:solidFill>
                <a:srgbClr val="FF501C"/>
              </a:solidFill>
              <a:ea typeface="ＭＳ Ｐゴシック" pitchFamily="34" charset="-128"/>
            </a:endParaRP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17EA709F-00C8-4A93-A655-B7C57C7BFAE1}"/>
              </a:ext>
            </a:extLst>
          </p:cNvPr>
          <p:cNvSpPr txBox="1">
            <a:spLocks noChangeArrowheads="1"/>
          </p:cNvSpPr>
          <p:nvPr/>
        </p:nvSpPr>
        <p:spPr>
          <a:xfrm>
            <a:off x="514349" y="1383063"/>
            <a:ext cx="7821577" cy="725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3A00"/>
              </a:buClr>
              <a:buSzPts val="1400"/>
              <a:buFont typeface="Nunito"/>
              <a:buChar char="●"/>
              <a:defRPr sz="1050" b="0" i="0" u="none" strike="noStrike" cap="none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Nunito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"/>
              <a:buChar char="○"/>
              <a:defRPr sz="1200" b="0" i="0" u="none" strike="noStrike" cap="none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"/>
              <a:buChar char="■"/>
              <a:defRPr sz="1200" b="0" i="0" u="none" strike="noStrike" cap="none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"/>
              <a:buChar char="●"/>
              <a:defRPr sz="1200" b="0" i="0" u="none" strike="noStrike" cap="none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"/>
              <a:buChar char="○"/>
              <a:defRPr sz="1200" b="0" i="0" u="none" strike="noStrike" cap="none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"/>
              <a:buChar char="■"/>
              <a:defRPr sz="1200" b="0" i="0" u="none" strike="noStrike" cap="none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"/>
              <a:buChar char="●"/>
              <a:defRPr sz="1200" b="0" i="0" u="none" strike="noStrike" cap="none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"/>
              <a:buChar char="○"/>
              <a:defRPr sz="1200" b="0" i="0" u="none" strike="noStrike" cap="none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"/>
              <a:buChar char="■"/>
              <a:defRPr sz="1200" b="0" i="0" u="none" strike="noStrike" cap="none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s-ES" sz="1600" dirty="0"/>
              <a:t>También llamada muchos a muchos. Cada  ocurrencia de una entidad puede relacionarse con varias ocurrencias de otra entidad y viceversa. </a:t>
            </a:r>
            <a:endParaRPr lang="es-ES" sz="4800" dirty="0"/>
          </a:p>
          <a:p>
            <a:pPr marL="0" indent="0">
              <a:lnSpc>
                <a:spcPct val="93000"/>
              </a:lnSpc>
              <a:buClr>
                <a:srgbClr val="000000"/>
              </a:buClr>
              <a:buSzPts val="2400"/>
              <a:buNone/>
            </a:pPr>
            <a:endParaRPr lang="es-ES" sz="1600" dirty="0"/>
          </a:p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endParaRPr lang="es-ES" sz="1600" dirty="0"/>
          </a:p>
        </p:txBody>
      </p:sp>
      <p:pic>
        <p:nvPicPr>
          <p:cNvPr id="9" name="Google Shape;669;p26" descr="fig03_13">
            <a:extLst>
              <a:ext uri="{FF2B5EF4-FFF2-40B4-BE49-F238E27FC236}">
                <a16:creationId xmlns:a16="http://schemas.microsoft.com/office/drawing/2014/main" id="{4A33B765-82C2-4E3C-85AF-CFDDE7668E92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328167" y="2179763"/>
            <a:ext cx="4072633" cy="267746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421706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DB2E6AA1-31EF-8341-A2C5-6CECC94036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8805448" y="111858"/>
            <a:ext cx="225909" cy="225909"/>
          </a:xfrm>
          <a:prstGeom prst="rect">
            <a:avLst/>
          </a:prstGeom>
        </p:spPr>
      </p:pic>
      <p:sp>
        <p:nvSpPr>
          <p:cNvPr id="10" name="4 Título">
            <a:extLst>
              <a:ext uri="{FF2B5EF4-FFF2-40B4-BE49-F238E27FC236}">
                <a16:creationId xmlns:a16="http://schemas.microsoft.com/office/drawing/2014/main" id="{3243C86E-E4F6-4559-B90F-CEA1E8B6BD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348" y="586363"/>
            <a:ext cx="6895195" cy="725488"/>
          </a:xfrm>
        </p:spPr>
        <p:txBody>
          <a:bodyPr/>
          <a:lstStyle/>
          <a:p>
            <a:pPr eaLnBrk="1" hangingPunct="1"/>
            <a:r>
              <a:rPr lang="en-US" altLang="es-PE" sz="2200" dirty="0">
                <a:solidFill>
                  <a:srgbClr val="FF501C"/>
                </a:solidFill>
                <a:ea typeface="ＭＳ Ｐゴシック" pitchFamily="34" charset="-128"/>
              </a:rPr>
              <a:t>CARDINALIDAD MÁXIMA / MÍNIMA</a:t>
            </a:r>
            <a:endParaRPr lang="es-PE" altLang="es-PE" sz="2200" dirty="0">
              <a:solidFill>
                <a:srgbClr val="FF501C"/>
              </a:solidFill>
              <a:ea typeface="ＭＳ Ｐゴシック" pitchFamily="34" charset="-128"/>
            </a:endParaRP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17EA709F-00C8-4A93-A655-B7C57C7BFAE1}"/>
              </a:ext>
            </a:extLst>
          </p:cNvPr>
          <p:cNvSpPr txBox="1">
            <a:spLocks noChangeArrowheads="1"/>
          </p:cNvSpPr>
          <p:nvPr/>
        </p:nvSpPr>
        <p:spPr>
          <a:xfrm>
            <a:off x="514349" y="1383063"/>
            <a:ext cx="7821577" cy="725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3A00"/>
              </a:buClr>
              <a:buSzPts val="1400"/>
              <a:buFont typeface="Nunito"/>
              <a:buChar char="●"/>
              <a:defRPr sz="1050" b="0" i="0" u="none" strike="noStrike" cap="none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Nunito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"/>
              <a:buChar char="○"/>
              <a:defRPr sz="1200" b="0" i="0" u="none" strike="noStrike" cap="none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"/>
              <a:buChar char="■"/>
              <a:defRPr sz="1200" b="0" i="0" u="none" strike="noStrike" cap="none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"/>
              <a:buChar char="●"/>
              <a:defRPr sz="1200" b="0" i="0" u="none" strike="noStrike" cap="none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"/>
              <a:buChar char="○"/>
              <a:defRPr sz="1200" b="0" i="0" u="none" strike="noStrike" cap="none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"/>
              <a:buChar char="■"/>
              <a:defRPr sz="1200" b="0" i="0" u="none" strike="noStrike" cap="none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"/>
              <a:buChar char="●"/>
              <a:defRPr sz="1200" b="0" i="0" u="none" strike="noStrike" cap="none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"/>
              <a:buChar char="○"/>
              <a:defRPr sz="1200" b="0" i="0" u="none" strike="noStrike" cap="none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"/>
              <a:buChar char="■"/>
              <a:defRPr sz="1200" b="0" i="0" u="none" strike="noStrike" cap="none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s-ES" sz="1600" b="1" dirty="0"/>
              <a:t>Cardinalidad máxima </a:t>
            </a:r>
            <a:r>
              <a:rPr lang="es-ES" sz="1600" dirty="0"/>
              <a:t>de una relación: representa el número máximo de ocurrencias de una entidad con las que se puede relacionar otra ocurrencia de entidad. </a:t>
            </a:r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lang="es-ES" sz="1600" dirty="0"/>
          </a:p>
          <a:p>
            <a:pPr marL="400050" lvl="1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s-ES" sz="1600" dirty="0">
                <a:latin typeface="Verdana" panose="020B0604030504040204" pitchFamily="34" charset="0"/>
                <a:ea typeface="Verdana" panose="020B0604030504040204" pitchFamily="34" charset="0"/>
              </a:rPr>
              <a:t>Ej.: una persona puede tener como máximo tres automóviles.</a:t>
            </a:r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lang="es-ES" sz="1600" b="1" dirty="0"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s-ES" sz="1600" b="1" dirty="0"/>
              <a:t>Cardinalidad mínima</a:t>
            </a:r>
            <a:r>
              <a:rPr lang="es-ES" sz="1600" dirty="0"/>
              <a:t> de una relación: representa el número mínimo de ocurrencias de una entidad con las que se puede relacionar otra entidad. </a:t>
            </a:r>
          </a:p>
          <a:p>
            <a:pPr marL="400050" lvl="1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lang="es-ES" sz="16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400050" lvl="1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s-ES" sz="1600" dirty="0">
                <a:latin typeface="Verdana" panose="020B0604030504040204" pitchFamily="34" charset="0"/>
                <a:ea typeface="Verdana" panose="020B0604030504040204" pitchFamily="34" charset="0"/>
              </a:rPr>
              <a:t>Ej.: un automóvil debe pertenecer como mínimo a una persona.</a:t>
            </a:r>
          </a:p>
        </p:txBody>
      </p:sp>
    </p:spTree>
    <p:extLst>
      <p:ext uri="{BB962C8B-B14F-4D97-AF65-F5344CB8AC3E}">
        <p14:creationId xmlns:p14="http://schemas.microsoft.com/office/powerpoint/2010/main" val="42783822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DB2E6AA1-31EF-8341-A2C5-6CECC94036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8805448" y="111858"/>
            <a:ext cx="225909" cy="225909"/>
          </a:xfrm>
          <a:prstGeom prst="rect">
            <a:avLst/>
          </a:prstGeom>
        </p:spPr>
      </p:pic>
      <p:sp>
        <p:nvSpPr>
          <p:cNvPr id="10" name="4 Título">
            <a:extLst>
              <a:ext uri="{FF2B5EF4-FFF2-40B4-BE49-F238E27FC236}">
                <a16:creationId xmlns:a16="http://schemas.microsoft.com/office/drawing/2014/main" id="{3243C86E-E4F6-4559-B90F-CEA1E8B6BD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348" y="586363"/>
            <a:ext cx="6895195" cy="725488"/>
          </a:xfrm>
        </p:spPr>
        <p:txBody>
          <a:bodyPr/>
          <a:lstStyle/>
          <a:p>
            <a:pPr eaLnBrk="1" hangingPunct="1"/>
            <a:r>
              <a:rPr lang="en-US" altLang="es-PE" sz="2200" dirty="0">
                <a:solidFill>
                  <a:srgbClr val="FF501C"/>
                </a:solidFill>
                <a:ea typeface="ＭＳ Ｐゴシック" pitchFamily="34" charset="-128"/>
              </a:rPr>
              <a:t>CARDINALIDAD MÁXIMA / MÍNIMA</a:t>
            </a:r>
            <a:endParaRPr lang="es-PE" altLang="es-PE" sz="2200" dirty="0">
              <a:solidFill>
                <a:srgbClr val="FF501C"/>
              </a:solidFill>
              <a:ea typeface="ＭＳ Ｐゴシック" pitchFamily="34" charset="-128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B433CDC-6A48-44F9-83B7-A5302B9A0A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037" y="1852612"/>
            <a:ext cx="7781925" cy="14382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2823CD3-A4AE-4739-AE5F-46336E70F763}"/>
              </a:ext>
            </a:extLst>
          </p:cNvPr>
          <p:cNvSpPr txBox="1"/>
          <p:nvPr/>
        </p:nvSpPr>
        <p:spPr>
          <a:xfrm>
            <a:off x="829893" y="3462316"/>
            <a:ext cx="7378442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s-ES" sz="1400" dirty="0">
                <a:latin typeface="Verdana" panose="020B0604030504040204" pitchFamily="34" charset="0"/>
                <a:ea typeface="Verdana" panose="020B0604030504040204" pitchFamily="34" charset="0"/>
              </a:rPr>
              <a:t>Una ocurrencia de A se relaciona con mínimo una ocurrencia de B y máximo varias ocurrencias de B, una ocurrencia de B se relaciona con mínimo una ocurrencia de A y máximo una ocurrencia de A. </a:t>
            </a:r>
            <a:endParaRPr lang="es-ES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24311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DB2E6AA1-31EF-8341-A2C5-6CECC94036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8805448" y="111858"/>
            <a:ext cx="225909" cy="225909"/>
          </a:xfrm>
          <a:prstGeom prst="rect">
            <a:avLst/>
          </a:prstGeom>
        </p:spPr>
      </p:pic>
      <p:sp>
        <p:nvSpPr>
          <p:cNvPr id="10" name="4 Título">
            <a:extLst>
              <a:ext uri="{FF2B5EF4-FFF2-40B4-BE49-F238E27FC236}">
                <a16:creationId xmlns:a16="http://schemas.microsoft.com/office/drawing/2014/main" id="{3243C86E-E4F6-4559-B90F-CEA1E8B6BD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348" y="586363"/>
            <a:ext cx="6895195" cy="725488"/>
          </a:xfrm>
        </p:spPr>
        <p:txBody>
          <a:bodyPr/>
          <a:lstStyle/>
          <a:p>
            <a:pPr eaLnBrk="1" hangingPunct="1"/>
            <a:r>
              <a:rPr lang="en-US" altLang="es-PE" sz="2200" dirty="0">
                <a:solidFill>
                  <a:srgbClr val="FF501C"/>
                </a:solidFill>
                <a:ea typeface="ＭＳ Ｐゴシック" pitchFamily="34" charset="-128"/>
              </a:rPr>
              <a:t>CARDINALIDAD MÁXIMA / MÍNIMA</a:t>
            </a:r>
            <a:endParaRPr lang="es-PE" altLang="es-PE" sz="2200" dirty="0">
              <a:solidFill>
                <a:srgbClr val="FF501C"/>
              </a:solidFill>
              <a:ea typeface="ＭＳ Ｐゴシック" pitchFamily="34" charset="-128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B2A748-5201-48B8-933F-EFAF83199B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8133" y="2217761"/>
            <a:ext cx="6001410" cy="276988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65D270B-F5DA-457B-A31D-898E3D4CB7C4}"/>
              </a:ext>
            </a:extLst>
          </p:cNvPr>
          <p:cNvSpPr txBox="1"/>
          <p:nvPr/>
        </p:nvSpPr>
        <p:spPr>
          <a:xfrm>
            <a:off x="719470" y="1389964"/>
            <a:ext cx="7910182" cy="6488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799"/>
              <a:buFont typeface="Arial"/>
              <a:buNone/>
            </a:pPr>
            <a:r>
              <a:rPr lang="es-ES" sz="1600" b="1" dirty="0">
                <a:latin typeface="Verdana" panose="020B0604030504040204" pitchFamily="34" charset="0"/>
                <a:ea typeface="Verdana" panose="020B0604030504040204" pitchFamily="34" charset="0"/>
              </a:rPr>
              <a:t>Notación</a:t>
            </a:r>
            <a:endParaRPr lang="es-ES" sz="16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 Narrow"/>
              <a:buChar char="–"/>
            </a:pPr>
            <a:r>
              <a:rPr lang="es-ES" sz="1600" b="1" dirty="0">
                <a:solidFill>
                  <a:schemeClr val="dk2"/>
                </a:solidFill>
                <a:latin typeface="Verdana" panose="020B0604030504040204" pitchFamily="34" charset="0"/>
                <a:ea typeface="Verdana" panose="020B0604030504040204" pitchFamily="34" charset="0"/>
                <a:cs typeface="Arial Narrow"/>
                <a:sym typeface="Arial Narrow"/>
              </a:rPr>
              <a:t>(min, </a:t>
            </a:r>
            <a:r>
              <a:rPr lang="es-ES" sz="1600" b="1" dirty="0" err="1">
                <a:solidFill>
                  <a:schemeClr val="dk2"/>
                </a:solidFill>
                <a:latin typeface="Verdana" panose="020B0604030504040204" pitchFamily="34" charset="0"/>
                <a:ea typeface="Verdana" panose="020B0604030504040204" pitchFamily="34" charset="0"/>
                <a:cs typeface="Arial Narrow"/>
                <a:sym typeface="Arial Narrow"/>
              </a:rPr>
              <a:t>max</a:t>
            </a:r>
            <a:r>
              <a:rPr lang="es-ES" sz="1600" b="1" dirty="0">
                <a:solidFill>
                  <a:schemeClr val="dk2"/>
                </a:solidFill>
                <a:latin typeface="Verdana" panose="020B0604030504040204" pitchFamily="34" charset="0"/>
                <a:ea typeface="Verdana" panose="020B0604030504040204" pitchFamily="34" charset="0"/>
                <a:cs typeface="Arial Narrow"/>
                <a:sym typeface="Arial Narrow"/>
              </a:rPr>
              <a:t>)</a:t>
            </a:r>
            <a:r>
              <a:rPr lang="es-ES" sz="1600" dirty="0">
                <a:solidFill>
                  <a:schemeClr val="accent2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s-ES" sz="1600" dirty="0">
                <a:latin typeface="Verdana" panose="020B0604030504040204" pitchFamily="34" charset="0"/>
                <a:ea typeface="Verdana" panose="020B0604030504040204" pitchFamily="34" charset="0"/>
              </a:rPr>
              <a:t>en la línea que une entidad y relación</a:t>
            </a:r>
          </a:p>
        </p:txBody>
      </p:sp>
    </p:spTree>
    <p:extLst>
      <p:ext uri="{BB962C8B-B14F-4D97-AF65-F5344CB8AC3E}">
        <p14:creationId xmlns:p14="http://schemas.microsoft.com/office/powerpoint/2010/main" val="39632190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C0CBF6-2642-4FFC-B023-2ECFB16D44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23257" y="2039400"/>
            <a:ext cx="7489371" cy="1064700"/>
          </a:xfrm>
        </p:spPr>
        <p:txBody>
          <a:bodyPr/>
          <a:lstStyle/>
          <a:p>
            <a:r>
              <a:rPr lang="es-PE" dirty="0">
                <a:solidFill>
                  <a:srgbClr val="FF501C"/>
                </a:solidFill>
              </a:rPr>
              <a:t>METODOLOGÍA DE </a:t>
            </a:r>
            <a:br>
              <a:rPr lang="es-PE" dirty="0">
                <a:solidFill>
                  <a:srgbClr val="FF501C"/>
                </a:solidFill>
              </a:rPr>
            </a:br>
            <a:r>
              <a:rPr lang="es-PE" dirty="0">
                <a:solidFill>
                  <a:srgbClr val="FF501C"/>
                </a:solidFill>
              </a:rPr>
              <a:t>DISEÑO DE BD</a:t>
            </a:r>
          </a:p>
        </p:txBody>
      </p:sp>
    </p:spTree>
    <p:extLst>
      <p:ext uri="{BB962C8B-B14F-4D97-AF65-F5344CB8AC3E}">
        <p14:creationId xmlns:p14="http://schemas.microsoft.com/office/powerpoint/2010/main" val="10603192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DB2E6AA1-31EF-8341-A2C5-6CECC94036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8805448" y="111858"/>
            <a:ext cx="225909" cy="225909"/>
          </a:xfrm>
          <a:prstGeom prst="rect">
            <a:avLst/>
          </a:prstGeom>
        </p:spPr>
      </p:pic>
      <p:sp>
        <p:nvSpPr>
          <p:cNvPr id="10" name="4 Título">
            <a:extLst>
              <a:ext uri="{FF2B5EF4-FFF2-40B4-BE49-F238E27FC236}">
                <a16:creationId xmlns:a16="http://schemas.microsoft.com/office/drawing/2014/main" id="{3243C86E-E4F6-4559-B90F-CEA1E8B6BD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348" y="586363"/>
            <a:ext cx="6895195" cy="725488"/>
          </a:xfrm>
        </p:spPr>
        <p:txBody>
          <a:bodyPr/>
          <a:lstStyle/>
          <a:p>
            <a:pPr eaLnBrk="1" hangingPunct="1"/>
            <a:r>
              <a:rPr lang="en-US" altLang="es-PE" sz="2200" dirty="0">
                <a:solidFill>
                  <a:srgbClr val="FF501C"/>
                </a:solidFill>
                <a:ea typeface="ＭＳ Ｐゴシック" pitchFamily="34" charset="-128"/>
              </a:rPr>
              <a:t>RELACIONES RECURSIVAS</a:t>
            </a:r>
            <a:endParaRPr lang="es-PE" altLang="es-PE" sz="2200" dirty="0">
              <a:solidFill>
                <a:srgbClr val="FF501C"/>
              </a:solidFill>
              <a:ea typeface="ＭＳ Ｐゴシック" pitchFamily="34" charset="-128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C487379-A380-488F-89F1-325CF9BBC7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2457" y="1374111"/>
            <a:ext cx="4008177" cy="1397723"/>
          </a:xfrm>
          <a:prstGeom prst="rect">
            <a:avLst/>
          </a:prstGeom>
        </p:spPr>
      </p:pic>
      <p:pic>
        <p:nvPicPr>
          <p:cNvPr id="8" name="Google Shape;792;p31" descr="fig03_11">
            <a:extLst>
              <a:ext uri="{FF2B5EF4-FFF2-40B4-BE49-F238E27FC236}">
                <a16:creationId xmlns:a16="http://schemas.microsoft.com/office/drawing/2014/main" id="{E25EAA21-57E6-4C8E-BB2D-F6E2C3FC7C17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472542" y="3070527"/>
            <a:ext cx="3628008" cy="199279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909918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DB2E6AA1-31EF-8341-A2C5-6CECC94036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8805448" y="111858"/>
            <a:ext cx="225909" cy="225909"/>
          </a:xfrm>
          <a:prstGeom prst="rect">
            <a:avLst/>
          </a:prstGeom>
        </p:spPr>
      </p:pic>
      <p:sp>
        <p:nvSpPr>
          <p:cNvPr id="10" name="4 Título">
            <a:extLst>
              <a:ext uri="{FF2B5EF4-FFF2-40B4-BE49-F238E27FC236}">
                <a16:creationId xmlns:a16="http://schemas.microsoft.com/office/drawing/2014/main" id="{3243C86E-E4F6-4559-B90F-CEA1E8B6BD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348" y="586363"/>
            <a:ext cx="8063270" cy="725488"/>
          </a:xfrm>
        </p:spPr>
        <p:txBody>
          <a:bodyPr/>
          <a:lstStyle/>
          <a:p>
            <a:pPr eaLnBrk="1" hangingPunct="1"/>
            <a:r>
              <a:rPr lang="en-US" altLang="es-PE" sz="2200" dirty="0">
                <a:solidFill>
                  <a:srgbClr val="FF501C"/>
                </a:solidFill>
                <a:ea typeface="ＭＳ Ｐゴシック" pitchFamily="34" charset="-128"/>
              </a:rPr>
              <a:t>RELACIONES DE DEPENDENCIA TOTAL / PARCIAL</a:t>
            </a:r>
            <a:endParaRPr lang="es-PE" altLang="es-PE" sz="2200" dirty="0">
              <a:solidFill>
                <a:srgbClr val="FF501C"/>
              </a:solidFill>
              <a:ea typeface="ＭＳ Ｐゴシック" pitchFamily="34" charset="-128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5C3DB5-9507-4E48-A678-37287A0877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3140" y="1307346"/>
            <a:ext cx="5977719" cy="255427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467B881-3687-4617-BF0F-AFE3332943CB}"/>
              </a:ext>
            </a:extLst>
          </p:cNvPr>
          <p:cNvSpPr txBox="1"/>
          <p:nvPr/>
        </p:nvSpPr>
        <p:spPr>
          <a:xfrm>
            <a:off x="882923" y="3863677"/>
            <a:ext cx="7922525" cy="12945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14"/>
              <a:buFont typeface="Times New Roman"/>
              <a:buNone/>
            </a:pPr>
            <a:r>
              <a:rPr lang="es-ES" sz="1400" b="0" i="0" u="none" strike="noStrike" cap="none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sym typeface="Arial"/>
              </a:rPr>
              <a:t>La </a:t>
            </a:r>
            <a:r>
              <a:rPr lang="es-ES" sz="1400" b="1" i="1" u="none" strike="noStrike" cap="none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sym typeface="Arial"/>
              </a:rPr>
              <a:t>Dependencia Total</a:t>
            </a:r>
            <a:r>
              <a:rPr lang="es-ES" sz="1400" b="0" i="0" u="none" strike="noStrike" cap="none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sym typeface="Arial"/>
              </a:rPr>
              <a:t> implica que toda entidad Profesor debe estar relacionada con una entidad Departamento.</a:t>
            </a:r>
          </a:p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14"/>
              <a:buFont typeface="Times New Roman"/>
              <a:buNone/>
            </a:pPr>
            <a:endParaRPr lang="es-ES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>
              <a:lnSpc>
                <a:spcPct val="93000"/>
              </a:lnSpc>
              <a:buSzPts val="1814"/>
            </a:pPr>
            <a:r>
              <a:rPr lang="es-ES" dirty="0">
                <a:latin typeface="Verdana" panose="020B0604030504040204" pitchFamily="34" charset="0"/>
                <a:ea typeface="Verdana" panose="020B0604030504040204" pitchFamily="34" charset="0"/>
              </a:rPr>
              <a:t>La </a:t>
            </a:r>
            <a:r>
              <a:rPr lang="es-ES" b="1" dirty="0">
                <a:latin typeface="Verdana" panose="020B0604030504040204" pitchFamily="34" charset="0"/>
                <a:ea typeface="Verdana" panose="020B0604030504040204" pitchFamily="34" charset="0"/>
              </a:rPr>
              <a:t>Dependencia Parcial</a:t>
            </a:r>
            <a:r>
              <a:rPr lang="es-ES" dirty="0">
                <a:latin typeface="Verdana" panose="020B0604030504040204" pitchFamily="34" charset="0"/>
                <a:ea typeface="Verdana" panose="020B0604030504040204" pitchFamily="34" charset="0"/>
              </a:rPr>
              <a:t>, implica que todas las entidades  Departamentos deben estar relacionados con una entidad Profesor, pero no al contrario.</a:t>
            </a:r>
          </a:p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14"/>
              <a:buFont typeface="Times New Roman"/>
              <a:buNone/>
            </a:pPr>
            <a:endParaRPr lang="es-ES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75913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DB2E6AA1-31EF-8341-A2C5-6CECC94036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8805448" y="111858"/>
            <a:ext cx="225909" cy="225909"/>
          </a:xfrm>
          <a:prstGeom prst="rect">
            <a:avLst/>
          </a:prstGeom>
        </p:spPr>
      </p:pic>
      <p:sp>
        <p:nvSpPr>
          <p:cNvPr id="10" name="4 Título">
            <a:extLst>
              <a:ext uri="{FF2B5EF4-FFF2-40B4-BE49-F238E27FC236}">
                <a16:creationId xmlns:a16="http://schemas.microsoft.com/office/drawing/2014/main" id="{3243C86E-E4F6-4559-B90F-CEA1E8B6BD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348" y="586363"/>
            <a:ext cx="8063270" cy="725488"/>
          </a:xfrm>
        </p:spPr>
        <p:txBody>
          <a:bodyPr/>
          <a:lstStyle/>
          <a:p>
            <a:pPr eaLnBrk="1" hangingPunct="1"/>
            <a:r>
              <a:rPr lang="en-US" altLang="es-PE" sz="2200" dirty="0">
                <a:solidFill>
                  <a:srgbClr val="FF501C"/>
                </a:solidFill>
                <a:ea typeface="ＭＳ Ｐゴシック" pitchFamily="34" charset="-128"/>
              </a:rPr>
              <a:t>ENTIDAD DÉBIL</a:t>
            </a:r>
            <a:endParaRPr lang="es-PE" altLang="es-PE" sz="2200" dirty="0">
              <a:solidFill>
                <a:srgbClr val="FF501C"/>
              </a:solidFill>
              <a:ea typeface="ＭＳ Ｐゴシック" pitchFamily="34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67B881-3687-4617-BF0F-AFE3332943CB}"/>
              </a:ext>
            </a:extLst>
          </p:cNvPr>
          <p:cNvSpPr txBox="1"/>
          <p:nvPr/>
        </p:nvSpPr>
        <p:spPr>
          <a:xfrm>
            <a:off x="514348" y="1454847"/>
            <a:ext cx="7922525" cy="325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2648" lvl="0" indent="-414726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s-ES" sz="1600" dirty="0">
                <a:latin typeface="Verdana" panose="020B0604030504040204" pitchFamily="34" charset="0"/>
                <a:ea typeface="Verdana" panose="020B0604030504040204" pitchFamily="34" charset="0"/>
                <a:sym typeface="Arial"/>
              </a:rPr>
              <a:t>No tiene atributos clave propios</a:t>
            </a:r>
          </a:p>
          <a:p>
            <a:pPr marL="512648" lvl="0" indent="-414726" algn="l" rtl="0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s-ES" sz="1600" dirty="0">
                <a:latin typeface="Verdana" panose="020B0604030504040204" pitchFamily="34" charset="0"/>
                <a:ea typeface="Verdana" panose="020B0604030504040204" pitchFamily="34" charset="0"/>
                <a:sym typeface="Arial"/>
              </a:rPr>
              <a:t>Una instancia se </a:t>
            </a:r>
            <a:r>
              <a:rPr lang="es-ES" sz="1600" b="1" dirty="0">
                <a:latin typeface="Verdana" panose="020B0604030504040204" pitchFamily="34" charset="0"/>
                <a:ea typeface="Verdana" panose="020B0604030504040204" pitchFamily="34" charset="0"/>
                <a:sym typeface="Arial"/>
              </a:rPr>
              <a:t>identifica</a:t>
            </a:r>
            <a:r>
              <a:rPr lang="es-ES" sz="1600" dirty="0">
                <a:latin typeface="Verdana" panose="020B0604030504040204" pitchFamily="34" charset="0"/>
                <a:ea typeface="Verdana" panose="020B0604030504040204" pitchFamily="34" charset="0"/>
                <a:sym typeface="Arial"/>
              </a:rPr>
              <a:t> por su relación con una instancia de otro tipo de entidad</a:t>
            </a:r>
            <a:endParaRPr lang="es-ES" sz="16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742950" lvl="1" indent="-2857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</a:pPr>
            <a:r>
              <a:rPr lang="es-ES" sz="1600" b="1" dirty="0">
                <a:latin typeface="Verdana" panose="020B0604030504040204" pitchFamily="34" charset="0"/>
                <a:ea typeface="Verdana" panose="020B0604030504040204" pitchFamily="34" charset="0"/>
                <a:sym typeface="Arial"/>
              </a:rPr>
              <a:t>Tipo de relación identificador</a:t>
            </a:r>
            <a:endParaRPr lang="es-ES" sz="16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1143000" lvl="2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s-ES" sz="1600" b="1" dirty="0">
                <a:latin typeface="Verdana" panose="020B0604030504040204" pitchFamily="34" charset="0"/>
                <a:ea typeface="Verdana" panose="020B0604030504040204" pitchFamily="34" charset="0"/>
                <a:sym typeface="Arial"/>
              </a:rPr>
              <a:t>Relaciona</a:t>
            </a:r>
            <a:r>
              <a:rPr lang="es-ES" sz="1600" dirty="0">
                <a:latin typeface="Verdana" panose="020B0604030504040204" pitchFamily="34" charset="0"/>
                <a:ea typeface="Verdana" panose="020B0604030504040204" pitchFamily="34" charset="0"/>
                <a:sym typeface="Arial"/>
              </a:rPr>
              <a:t> un tipo de </a:t>
            </a:r>
            <a:r>
              <a:rPr lang="es-ES" sz="1600" b="1" dirty="0">
                <a:latin typeface="Verdana" panose="020B0604030504040204" pitchFamily="34" charset="0"/>
                <a:ea typeface="Verdana" panose="020B0604030504040204" pitchFamily="34" charset="0"/>
                <a:sym typeface="Arial"/>
              </a:rPr>
              <a:t>entidad débil y</a:t>
            </a:r>
            <a:r>
              <a:rPr lang="es-ES" sz="1600" dirty="0">
                <a:latin typeface="Verdana" panose="020B0604030504040204" pitchFamily="34" charset="0"/>
                <a:ea typeface="Verdana" panose="020B0604030504040204" pitchFamily="34" charset="0"/>
                <a:sym typeface="Arial"/>
              </a:rPr>
              <a:t> un tipo de entidad </a:t>
            </a:r>
            <a:r>
              <a:rPr lang="es-ES" sz="1600" b="1" dirty="0">
                <a:latin typeface="Verdana" panose="020B0604030504040204" pitchFamily="34" charset="0"/>
                <a:ea typeface="Verdana" panose="020B0604030504040204" pitchFamily="34" charset="0"/>
                <a:sym typeface="Arial"/>
              </a:rPr>
              <a:t>regular</a:t>
            </a:r>
            <a:r>
              <a:rPr lang="es-ES" sz="1600" dirty="0">
                <a:latin typeface="Verdana" panose="020B0604030504040204" pitchFamily="34" charset="0"/>
                <a:ea typeface="Verdana" panose="020B0604030504040204" pitchFamily="34" charset="0"/>
                <a:sym typeface="Arial"/>
              </a:rPr>
              <a:t> (fuerte, dominante, padre, propietaria)</a:t>
            </a:r>
            <a:endParaRPr lang="es-ES" sz="16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742950" lvl="1" indent="-2857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</a:pPr>
            <a:r>
              <a:rPr lang="es-ES" sz="1600" b="1" dirty="0">
                <a:latin typeface="Verdana" panose="020B0604030504040204" pitchFamily="34" charset="0"/>
                <a:ea typeface="Verdana" panose="020B0604030504040204" pitchFamily="34" charset="0"/>
                <a:sym typeface="Arial"/>
              </a:rPr>
              <a:t>Clave parcial</a:t>
            </a:r>
            <a:r>
              <a:rPr lang="es-ES" sz="1600" dirty="0">
                <a:latin typeface="Verdana" panose="020B0604030504040204" pitchFamily="34" charset="0"/>
                <a:ea typeface="Verdana" panose="020B0604030504040204" pitchFamily="34" charset="0"/>
                <a:sym typeface="Arial"/>
              </a:rPr>
              <a:t> (o discriminante)</a:t>
            </a:r>
            <a:endParaRPr lang="es-ES" sz="16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1143000" lvl="2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s-ES" sz="1600" dirty="0">
                <a:latin typeface="Verdana" panose="020B0604030504040204" pitchFamily="34" charset="0"/>
                <a:ea typeface="Verdana" panose="020B0604030504040204" pitchFamily="34" charset="0"/>
                <a:sym typeface="Arial"/>
              </a:rPr>
              <a:t>Atributos de la entidad débil, que </a:t>
            </a:r>
            <a:r>
              <a:rPr lang="es-ES" sz="1600" b="1" dirty="0">
                <a:latin typeface="Verdana" panose="020B0604030504040204" pitchFamily="34" charset="0"/>
                <a:ea typeface="Verdana" panose="020B0604030504040204" pitchFamily="34" charset="0"/>
                <a:sym typeface="Arial"/>
              </a:rPr>
              <a:t>identifican</a:t>
            </a:r>
            <a:r>
              <a:rPr lang="es-ES" sz="1600" dirty="0">
                <a:latin typeface="Verdana" panose="020B0604030504040204" pitchFamily="34" charset="0"/>
                <a:ea typeface="Verdana" panose="020B0604030504040204" pitchFamily="34" charset="0"/>
                <a:sym typeface="Arial"/>
              </a:rPr>
              <a:t> </a:t>
            </a:r>
            <a:r>
              <a:rPr lang="es-ES" sz="1600" b="1" dirty="0">
                <a:latin typeface="Verdana" panose="020B0604030504040204" pitchFamily="34" charset="0"/>
                <a:ea typeface="Verdana" panose="020B0604030504040204" pitchFamily="34" charset="0"/>
                <a:sym typeface="Arial"/>
              </a:rPr>
              <a:t>de forma única</a:t>
            </a:r>
            <a:r>
              <a:rPr lang="es-ES" sz="1600" dirty="0">
                <a:latin typeface="Verdana" panose="020B0604030504040204" pitchFamily="34" charset="0"/>
                <a:ea typeface="Verdana" panose="020B0604030504040204" pitchFamily="34" charset="0"/>
                <a:sym typeface="Arial"/>
              </a:rPr>
              <a:t> </a:t>
            </a:r>
            <a:r>
              <a:rPr lang="es-ES" sz="1600" b="1" dirty="0">
                <a:latin typeface="Verdana" panose="020B0604030504040204" pitchFamily="34" charset="0"/>
                <a:ea typeface="Verdana" panose="020B0604030504040204" pitchFamily="34" charset="0"/>
                <a:sym typeface="Arial"/>
              </a:rPr>
              <a:t>cada instancia</a:t>
            </a:r>
            <a:r>
              <a:rPr lang="es-ES" sz="1600" dirty="0">
                <a:latin typeface="Verdana" panose="020B0604030504040204" pitchFamily="34" charset="0"/>
                <a:ea typeface="Verdana" panose="020B0604030504040204" pitchFamily="34" charset="0"/>
                <a:sym typeface="Arial"/>
              </a:rPr>
              <a:t>, siempre que esté </a:t>
            </a:r>
            <a:r>
              <a:rPr lang="es-ES" sz="1600" b="1" dirty="0">
                <a:latin typeface="Verdana" panose="020B0604030504040204" pitchFamily="34" charset="0"/>
                <a:ea typeface="Verdana" panose="020B0604030504040204" pitchFamily="34" charset="0"/>
                <a:sym typeface="Arial"/>
              </a:rPr>
              <a:t>relacionada con una instancia</a:t>
            </a:r>
            <a:r>
              <a:rPr lang="es-ES" sz="1600" dirty="0">
                <a:latin typeface="Verdana" panose="020B0604030504040204" pitchFamily="34" charset="0"/>
                <a:ea typeface="Verdana" panose="020B0604030504040204" pitchFamily="34" charset="0"/>
                <a:sym typeface="Arial"/>
              </a:rPr>
              <a:t> del tipo de entidad </a:t>
            </a:r>
            <a:r>
              <a:rPr lang="es-ES" sz="1600" b="1" dirty="0">
                <a:latin typeface="Verdana" panose="020B0604030504040204" pitchFamily="34" charset="0"/>
                <a:ea typeface="Verdana" panose="020B0604030504040204" pitchFamily="34" charset="0"/>
                <a:sym typeface="Arial"/>
              </a:rPr>
              <a:t>regular</a:t>
            </a:r>
          </a:p>
          <a:p>
            <a:pPr marL="1143000" lvl="2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s-VE" sz="1600" b="1" dirty="0">
                <a:solidFill>
                  <a:srgbClr val="FF800F"/>
                </a:solidFill>
                <a:latin typeface="Verdana" panose="020B0604030504040204" pitchFamily="34" charset="0"/>
                <a:ea typeface="Verdana" panose="020B0604030504040204" pitchFamily="34" charset="0"/>
                <a:sym typeface="Arial"/>
              </a:rPr>
              <a:t> Clave = (</a:t>
            </a:r>
            <a:r>
              <a:rPr lang="es-VE" sz="1600" b="1" dirty="0" err="1">
                <a:solidFill>
                  <a:srgbClr val="FF800F"/>
                </a:solidFill>
                <a:latin typeface="Verdana" panose="020B0604030504040204" pitchFamily="34" charset="0"/>
                <a:ea typeface="Verdana" panose="020B0604030504040204" pitchFamily="34" charset="0"/>
                <a:sym typeface="Arial"/>
              </a:rPr>
              <a:t>clave_entidad_regular</a:t>
            </a:r>
            <a:r>
              <a:rPr lang="es-VE" sz="1600" b="1" dirty="0">
                <a:solidFill>
                  <a:srgbClr val="FF800F"/>
                </a:solidFill>
                <a:latin typeface="Verdana" panose="020B0604030504040204" pitchFamily="34" charset="0"/>
                <a:ea typeface="Verdana" panose="020B0604030504040204" pitchFamily="34" charset="0"/>
                <a:sym typeface="Arial"/>
              </a:rPr>
              <a:t>, </a:t>
            </a:r>
            <a:r>
              <a:rPr lang="es-VE" sz="1600" b="1" dirty="0" err="1">
                <a:solidFill>
                  <a:srgbClr val="FF800F"/>
                </a:solidFill>
                <a:latin typeface="Verdana" panose="020B0604030504040204" pitchFamily="34" charset="0"/>
                <a:ea typeface="Verdana" panose="020B0604030504040204" pitchFamily="34" charset="0"/>
                <a:sym typeface="Arial"/>
              </a:rPr>
              <a:t>clave_parcial</a:t>
            </a:r>
            <a:r>
              <a:rPr lang="es-VE" sz="1600" b="1" dirty="0">
                <a:solidFill>
                  <a:srgbClr val="FF800F"/>
                </a:solidFill>
                <a:latin typeface="Verdana" panose="020B0604030504040204" pitchFamily="34" charset="0"/>
                <a:ea typeface="Verdana" panose="020B0604030504040204" pitchFamily="34" charset="0"/>
                <a:sym typeface="Arial"/>
              </a:rPr>
              <a:t>)</a:t>
            </a:r>
            <a:endParaRPr lang="es-ES" sz="1600" b="1" dirty="0">
              <a:latin typeface="Verdana" panose="020B0604030504040204" pitchFamily="34" charset="0"/>
              <a:ea typeface="Verdana" panose="020B0604030504040204" pitchFamily="34" charset="0"/>
              <a:sym typeface="Arial"/>
            </a:endParaRPr>
          </a:p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14"/>
              <a:buFont typeface="Times New Roman"/>
              <a:buNone/>
            </a:pPr>
            <a:endParaRPr lang="es-ES" sz="16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29670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DB2E6AA1-31EF-8341-A2C5-6CECC94036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8805448" y="111858"/>
            <a:ext cx="225909" cy="225909"/>
          </a:xfrm>
          <a:prstGeom prst="rect">
            <a:avLst/>
          </a:prstGeom>
        </p:spPr>
      </p:pic>
      <p:sp>
        <p:nvSpPr>
          <p:cNvPr id="10" name="4 Título">
            <a:extLst>
              <a:ext uri="{FF2B5EF4-FFF2-40B4-BE49-F238E27FC236}">
                <a16:creationId xmlns:a16="http://schemas.microsoft.com/office/drawing/2014/main" id="{3243C86E-E4F6-4559-B90F-CEA1E8B6BD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348" y="586363"/>
            <a:ext cx="8063270" cy="725488"/>
          </a:xfrm>
        </p:spPr>
        <p:txBody>
          <a:bodyPr/>
          <a:lstStyle/>
          <a:p>
            <a:pPr eaLnBrk="1" hangingPunct="1"/>
            <a:r>
              <a:rPr lang="en-US" altLang="es-PE" sz="2200" dirty="0">
                <a:solidFill>
                  <a:srgbClr val="FF501C"/>
                </a:solidFill>
                <a:ea typeface="ＭＳ Ｐゴシック" pitchFamily="34" charset="-128"/>
              </a:rPr>
              <a:t>ENTIDAD DÉBIL</a:t>
            </a:r>
            <a:endParaRPr lang="es-PE" altLang="es-PE" sz="2200" dirty="0">
              <a:solidFill>
                <a:srgbClr val="FF501C"/>
              </a:solidFill>
              <a:ea typeface="ＭＳ Ｐゴシック" pitchFamily="34" charset="-128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F2CFA9-A4F0-4A48-89FC-4A1A931928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8645" y="1344917"/>
            <a:ext cx="6612340" cy="2639260"/>
          </a:xfrm>
          <a:prstGeom prst="rect">
            <a:avLst/>
          </a:prstGeom>
        </p:spPr>
      </p:pic>
      <p:sp>
        <p:nvSpPr>
          <p:cNvPr id="11" name="Google Shape;982;p37">
            <a:extLst>
              <a:ext uri="{FF2B5EF4-FFF2-40B4-BE49-F238E27FC236}">
                <a16:creationId xmlns:a16="http://schemas.microsoft.com/office/drawing/2014/main" id="{B96D4795-1F7E-436F-870A-0A416C939F52}"/>
              </a:ext>
            </a:extLst>
          </p:cNvPr>
          <p:cNvSpPr/>
          <p:nvPr/>
        </p:nvSpPr>
        <p:spPr>
          <a:xfrm>
            <a:off x="828912" y="3898214"/>
            <a:ext cx="8063270" cy="1122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rPr lang="es-VE" sz="1800" b="0" i="0" u="none" strike="noStrike" cap="none" dirty="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sym typeface="Arial"/>
              </a:rPr>
              <a:t>Un Tipo de Entidad Débil </a:t>
            </a:r>
            <a:r>
              <a:rPr lang="es-VE" sz="1800" b="1" i="1" u="sng" strike="noStrike" cap="none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sym typeface="Arial"/>
              </a:rPr>
              <a:t>no tiene</a:t>
            </a:r>
            <a:r>
              <a:rPr lang="es-VE" sz="1800" b="0" i="0" u="none" strike="noStrike" cap="none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sym typeface="Arial"/>
              </a:rPr>
              <a:t> </a:t>
            </a:r>
            <a:r>
              <a:rPr lang="es-VE" sz="1800" b="0" i="0" u="none" strike="noStrike" cap="none" dirty="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sym typeface="Arial"/>
              </a:rPr>
              <a:t>atributos clave propios.  Depende de los atributos clave de otro Tipo de Entidad, a la que usualmente está asociada por medio de una Relación con Dependencia Total.</a:t>
            </a:r>
            <a:endParaRPr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10490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DB2E6AA1-31EF-8341-A2C5-6CECC94036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8805448" y="111858"/>
            <a:ext cx="225909" cy="225909"/>
          </a:xfrm>
          <a:prstGeom prst="rect">
            <a:avLst/>
          </a:prstGeom>
        </p:spPr>
      </p:pic>
      <p:sp>
        <p:nvSpPr>
          <p:cNvPr id="10" name="4 Título">
            <a:extLst>
              <a:ext uri="{FF2B5EF4-FFF2-40B4-BE49-F238E27FC236}">
                <a16:creationId xmlns:a16="http://schemas.microsoft.com/office/drawing/2014/main" id="{3243C86E-E4F6-4559-B90F-CEA1E8B6BD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348" y="586363"/>
            <a:ext cx="8063270" cy="725488"/>
          </a:xfrm>
        </p:spPr>
        <p:txBody>
          <a:bodyPr/>
          <a:lstStyle/>
          <a:p>
            <a:pPr eaLnBrk="1" hangingPunct="1"/>
            <a:r>
              <a:rPr lang="en-US" altLang="es-PE" sz="2200" dirty="0">
                <a:solidFill>
                  <a:srgbClr val="FF501C"/>
                </a:solidFill>
                <a:ea typeface="ＭＳ Ｐゴシック" pitchFamily="34" charset="-128"/>
              </a:rPr>
              <a:t>EJEMPLO: BIBLIOTECA</a:t>
            </a:r>
            <a:endParaRPr lang="es-PE" altLang="es-PE" sz="2200" dirty="0">
              <a:solidFill>
                <a:srgbClr val="FF501C"/>
              </a:solidFill>
              <a:ea typeface="ＭＳ Ｐゴシック" pitchFamily="34" charset="-128"/>
            </a:endParaRPr>
          </a:p>
        </p:txBody>
      </p:sp>
      <p:sp>
        <p:nvSpPr>
          <p:cNvPr id="11" name="Google Shape;982;p37">
            <a:extLst>
              <a:ext uri="{FF2B5EF4-FFF2-40B4-BE49-F238E27FC236}">
                <a16:creationId xmlns:a16="http://schemas.microsoft.com/office/drawing/2014/main" id="{B96D4795-1F7E-436F-870A-0A416C939F52}"/>
              </a:ext>
            </a:extLst>
          </p:cNvPr>
          <p:cNvSpPr/>
          <p:nvPr/>
        </p:nvSpPr>
        <p:spPr>
          <a:xfrm>
            <a:off x="514348" y="1416578"/>
            <a:ext cx="8063270" cy="33239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="0" i="0" u="none" strike="noStrike" cap="none" dirty="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sym typeface="Arial"/>
              </a:rPr>
              <a:t>Considere el siguiente diálogo entre un bibliotecario y un alumno:</a:t>
            </a:r>
            <a:endParaRPr lang="es-ES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ES" b="0" i="0" u="none" strike="noStrike" cap="none" dirty="0">
              <a:solidFill>
                <a:schemeClr val="dk1"/>
              </a:solidFill>
              <a:latin typeface="Verdana" panose="020B0604030504040204" pitchFamily="34" charset="0"/>
              <a:ea typeface="Verdana" panose="020B0604030504040204" pitchFamily="34" charset="0"/>
              <a:sym typeface="Arial"/>
            </a:endParaRPr>
          </a:p>
          <a:p>
            <a:pPr marL="800100" marR="0" lvl="1" indent="-342900" algn="l" rtl="0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14"/>
              <a:buFont typeface="Noto Sans Symbols"/>
              <a:buChar char="⮚"/>
            </a:pPr>
            <a:r>
              <a:rPr lang="es-ES" b="0" i="0" u="none" strike="noStrike" cap="none" dirty="0">
                <a:solidFill>
                  <a:srgbClr val="FF9900"/>
                </a:solidFill>
                <a:latin typeface="Verdana" panose="020B0604030504040204" pitchFamily="34" charset="0"/>
                <a:ea typeface="Verdana" panose="020B0604030504040204" pitchFamily="34" charset="0"/>
                <a:sym typeface="Arial"/>
              </a:rPr>
              <a:t>¿Cuántos libro de Neruda tienen en existencia?</a:t>
            </a:r>
            <a:endParaRPr lang="es-ES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800100" marR="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14"/>
              <a:buFont typeface="Noto Sans Symbols"/>
              <a:buChar char="⮚"/>
            </a:pPr>
            <a:r>
              <a:rPr lang="es-ES" b="0" i="0" u="none" strike="noStrike" cap="none" dirty="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sym typeface="Arial"/>
              </a:rPr>
              <a:t> Cuarenta y dos</a:t>
            </a:r>
            <a:endParaRPr lang="es-ES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800100" marR="0" lvl="1" indent="-342900" algn="l" rtl="0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14"/>
              <a:buFont typeface="Noto Sans Symbols"/>
              <a:buChar char="⮚"/>
            </a:pPr>
            <a:r>
              <a:rPr lang="es-ES" b="0" i="0" u="none" strike="noStrike" cap="none" dirty="0">
                <a:solidFill>
                  <a:srgbClr val="FF9900"/>
                </a:solidFill>
                <a:latin typeface="Verdana" panose="020B0604030504040204" pitchFamily="34" charset="0"/>
                <a:ea typeface="Verdana" panose="020B0604030504040204" pitchFamily="34" charset="0"/>
                <a:sym typeface="Arial"/>
              </a:rPr>
              <a:t>¿En verdad? ¿Cuáles son?</a:t>
            </a:r>
            <a:endParaRPr lang="es-ES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800100" marR="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14"/>
              <a:buFont typeface="Noto Sans Symbols"/>
              <a:buChar char="⮚"/>
            </a:pPr>
            <a:r>
              <a:rPr lang="es-ES" b="0" i="0" u="none" strike="noStrike" cap="none" dirty="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sym typeface="Arial"/>
              </a:rPr>
              <a:t>Tenemos Canto General copia 1; Canto General copia2; Canto General copia 3; ...</a:t>
            </a:r>
            <a:endParaRPr lang="es-ES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800100" marR="0" lvl="1" indent="-342900" algn="l" rtl="0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14"/>
              <a:buFont typeface="Noto Sans Symbols"/>
              <a:buChar char="⮚"/>
            </a:pPr>
            <a:r>
              <a:rPr lang="es-ES" b="0" i="0" u="none" strike="noStrike" cap="none" dirty="0">
                <a:solidFill>
                  <a:srgbClr val="FF9900"/>
                </a:solidFill>
                <a:latin typeface="Verdana" panose="020B0604030504040204" pitchFamily="34" charset="0"/>
                <a:ea typeface="Verdana" panose="020B0604030504040204" pitchFamily="34" charset="0"/>
                <a:sym typeface="Arial"/>
              </a:rPr>
              <a:t>¿Todos son el mismo libro?</a:t>
            </a:r>
            <a:endParaRPr lang="es-ES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800100" marR="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14"/>
              <a:buFont typeface="Noto Sans Symbols"/>
              <a:buChar char="⮚"/>
            </a:pPr>
            <a:r>
              <a:rPr lang="es-ES" b="0" i="0" u="none" strike="noStrike" cap="none" dirty="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sym typeface="Arial"/>
              </a:rPr>
              <a:t>No. Uno es la primera edición. El otro es la versión de Losada. El otro es la traducción alemana. Tenemos además 15 copias de la versión del estudiante, ...</a:t>
            </a:r>
            <a:endParaRPr lang="es-ES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11045" marR="0" lvl="0" indent="-195856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14"/>
              <a:buFont typeface="Times New Roman"/>
              <a:buNone/>
            </a:pPr>
            <a:endParaRPr lang="es-ES" b="0" i="0" u="none" strike="noStrike" cap="none" dirty="0">
              <a:solidFill>
                <a:schemeClr val="dk1"/>
              </a:solidFill>
              <a:latin typeface="Verdana" panose="020B0604030504040204" pitchFamily="34" charset="0"/>
              <a:ea typeface="Verdana" panose="020B0604030504040204" pitchFamily="34" charset="0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="0" i="0" u="none" strike="noStrike" cap="none" dirty="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sym typeface="Arial"/>
              </a:rPr>
              <a:t>Basado en la experiencia de este estudiante, Realice  </a:t>
            </a:r>
            <a:r>
              <a:rPr lang="es-ES" b="1" i="0" u="none" strike="noStrike" cap="none" dirty="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sym typeface="Arial"/>
              </a:rPr>
              <a:t>diagrama E/R </a:t>
            </a:r>
            <a:r>
              <a:rPr lang="es-ES" b="0" i="0" u="none" strike="noStrike" cap="none" dirty="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sym typeface="Arial"/>
              </a:rPr>
              <a:t>para  una biblioteca, que tenga al menos los conceptos: libro, título, autor, edición, copia, año, idioma, ISBN, nombre del usuario, fecha de préstamo y fecha de devolución.</a:t>
            </a:r>
            <a:endParaRPr lang="es-ES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85364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DB2E6AA1-31EF-8341-A2C5-6CECC94036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8805448" y="111858"/>
            <a:ext cx="225909" cy="225909"/>
          </a:xfrm>
          <a:prstGeom prst="rect">
            <a:avLst/>
          </a:prstGeom>
        </p:spPr>
      </p:pic>
      <p:sp>
        <p:nvSpPr>
          <p:cNvPr id="10" name="4 Título">
            <a:extLst>
              <a:ext uri="{FF2B5EF4-FFF2-40B4-BE49-F238E27FC236}">
                <a16:creationId xmlns:a16="http://schemas.microsoft.com/office/drawing/2014/main" id="{3243C86E-E4F6-4559-B90F-CEA1E8B6BD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348" y="586363"/>
            <a:ext cx="8291100" cy="725488"/>
          </a:xfrm>
        </p:spPr>
        <p:txBody>
          <a:bodyPr/>
          <a:lstStyle/>
          <a:p>
            <a:pPr algn="ctr" eaLnBrk="1" hangingPunct="1"/>
            <a:r>
              <a:rPr lang="es-PE" altLang="es-PE" sz="2200" dirty="0">
                <a:solidFill>
                  <a:srgbClr val="FF501C"/>
                </a:solidFill>
                <a:ea typeface="ＭＳ Ｐゴシック" pitchFamily="34" charset="-128"/>
              </a:rPr>
              <a:t>¿CÓMO SE DESARROLLAN LOS MODELOS DE DATOS? (PROCESO DE DISEÑO)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4E1BB65-E05E-454D-AC82-4F27C9CFBA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2166" y="1360783"/>
            <a:ext cx="5861388" cy="3718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2027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DB2E6AA1-31EF-8341-A2C5-6CECC94036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8805448" y="111858"/>
            <a:ext cx="225909" cy="225909"/>
          </a:xfrm>
          <a:prstGeom prst="rect">
            <a:avLst/>
          </a:prstGeom>
        </p:spPr>
      </p:pic>
      <p:sp>
        <p:nvSpPr>
          <p:cNvPr id="10" name="4 Título">
            <a:extLst>
              <a:ext uri="{FF2B5EF4-FFF2-40B4-BE49-F238E27FC236}">
                <a16:creationId xmlns:a16="http://schemas.microsoft.com/office/drawing/2014/main" id="{3243C86E-E4F6-4559-B90F-CEA1E8B6BD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348" y="586363"/>
            <a:ext cx="8291100" cy="725488"/>
          </a:xfrm>
        </p:spPr>
        <p:txBody>
          <a:bodyPr/>
          <a:lstStyle/>
          <a:p>
            <a:pPr algn="ctr" eaLnBrk="1" hangingPunct="1"/>
            <a:r>
              <a:rPr lang="es-PE" altLang="es-PE" sz="2200" dirty="0">
                <a:solidFill>
                  <a:srgbClr val="FF501C"/>
                </a:solidFill>
                <a:ea typeface="ＭＳ Ｐゴシック" pitchFamily="34" charset="-128"/>
              </a:rPr>
              <a:t>¿CÓMO SE DESARROLLAN LOS MODELOS DE DATOS?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BC25D5-9A17-40C9-93FD-474CD48E7A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2421" y="1560447"/>
            <a:ext cx="5259158" cy="3501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1159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DB2E6AA1-31EF-8341-A2C5-6CECC94036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8805448" y="111858"/>
            <a:ext cx="225909" cy="225909"/>
          </a:xfrm>
          <a:prstGeom prst="rect">
            <a:avLst/>
          </a:prstGeom>
        </p:spPr>
      </p:pic>
      <p:sp>
        <p:nvSpPr>
          <p:cNvPr id="10" name="4 Título">
            <a:extLst>
              <a:ext uri="{FF2B5EF4-FFF2-40B4-BE49-F238E27FC236}">
                <a16:creationId xmlns:a16="http://schemas.microsoft.com/office/drawing/2014/main" id="{3243C86E-E4F6-4559-B90F-CEA1E8B6BD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348" y="586363"/>
            <a:ext cx="8291100" cy="725488"/>
          </a:xfrm>
        </p:spPr>
        <p:txBody>
          <a:bodyPr/>
          <a:lstStyle/>
          <a:p>
            <a:pPr algn="ctr" eaLnBrk="1" hangingPunct="1"/>
            <a:r>
              <a:rPr lang="es-PE" altLang="es-PE" sz="2200" dirty="0">
                <a:solidFill>
                  <a:srgbClr val="FF501C"/>
                </a:solidFill>
                <a:ea typeface="ＭＳ Ｐゴシック" pitchFamily="34" charset="-128"/>
              </a:rPr>
              <a:t>DESPLIEGUE DE LAS BD DENTRO DEL CICLO DE VIDA DE LOS SISTEMAS DE INFORMACI</a:t>
            </a:r>
            <a:r>
              <a:rPr lang="en-US" altLang="es-PE" sz="2200" dirty="0">
                <a:solidFill>
                  <a:srgbClr val="FF501C"/>
                </a:solidFill>
                <a:ea typeface="ＭＳ Ｐゴシック" pitchFamily="34" charset="-128"/>
              </a:rPr>
              <a:t>ÓN (SDLC)</a:t>
            </a:r>
            <a:endParaRPr lang="es-PE" altLang="es-PE" sz="2200" dirty="0">
              <a:solidFill>
                <a:srgbClr val="FF501C"/>
              </a:solidFill>
              <a:ea typeface="ＭＳ Ｐゴシック" pitchFamily="34" charset="-128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0F6E1C-FEFA-40D5-9606-2B0D617DF0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1083" y="1490662"/>
            <a:ext cx="5081588" cy="3285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1761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C0CBF6-2642-4FFC-B023-2ECFB16D44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23257" y="2039400"/>
            <a:ext cx="7489371" cy="1064700"/>
          </a:xfrm>
        </p:spPr>
        <p:txBody>
          <a:bodyPr/>
          <a:lstStyle/>
          <a:p>
            <a:r>
              <a:rPr lang="es-PE" dirty="0">
                <a:solidFill>
                  <a:srgbClr val="FF501C"/>
                </a:solidFill>
              </a:rPr>
              <a:t>DISEÑO CONCEPTUAL</a:t>
            </a:r>
          </a:p>
        </p:txBody>
      </p:sp>
    </p:spTree>
    <p:extLst>
      <p:ext uri="{BB962C8B-B14F-4D97-AF65-F5344CB8AC3E}">
        <p14:creationId xmlns:p14="http://schemas.microsoft.com/office/powerpoint/2010/main" val="869704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DB2E6AA1-31EF-8341-A2C5-6CECC94036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8805448" y="111858"/>
            <a:ext cx="225909" cy="225909"/>
          </a:xfrm>
          <a:prstGeom prst="rect">
            <a:avLst/>
          </a:prstGeom>
        </p:spPr>
      </p:pic>
      <p:sp>
        <p:nvSpPr>
          <p:cNvPr id="10" name="4 Título">
            <a:extLst>
              <a:ext uri="{FF2B5EF4-FFF2-40B4-BE49-F238E27FC236}">
                <a16:creationId xmlns:a16="http://schemas.microsoft.com/office/drawing/2014/main" id="{3243C86E-E4F6-4559-B90F-CEA1E8B6BD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348" y="586363"/>
            <a:ext cx="6895195" cy="725488"/>
          </a:xfrm>
        </p:spPr>
        <p:txBody>
          <a:bodyPr/>
          <a:lstStyle/>
          <a:p>
            <a:pPr eaLnBrk="1" hangingPunct="1"/>
            <a:r>
              <a:rPr lang="es-PE" altLang="es-PE" sz="2200" dirty="0">
                <a:solidFill>
                  <a:srgbClr val="FF501C"/>
                </a:solidFill>
                <a:ea typeface="ＭＳ Ｐゴシック" pitchFamily="34" charset="-128"/>
              </a:rPr>
              <a:t>DISE</a:t>
            </a:r>
            <a:r>
              <a:rPr lang="en-US" altLang="es-PE" sz="2200" dirty="0">
                <a:solidFill>
                  <a:srgbClr val="FF501C"/>
                </a:solidFill>
                <a:ea typeface="ＭＳ Ｐゴシック" pitchFamily="34" charset="-128"/>
              </a:rPr>
              <a:t>ÑO CONCEPTUAL</a:t>
            </a:r>
            <a:endParaRPr lang="es-PE" altLang="es-PE" sz="2200" dirty="0">
              <a:solidFill>
                <a:srgbClr val="FF501C"/>
              </a:solidFill>
              <a:ea typeface="ＭＳ Ｐゴシック" pitchFamily="34" charset="-128"/>
            </a:endParaRPr>
          </a:p>
        </p:txBody>
      </p:sp>
      <p:sp>
        <p:nvSpPr>
          <p:cNvPr id="11" name="Rectangle 3">
            <a:extLst>
              <a:ext uri="{FF2B5EF4-FFF2-40B4-BE49-F238E27FC236}">
                <a16:creationId xmlns:a16="http://schemas.microsoft.com/office/drawing/2014/main" id="{EBCFD52D-704D-4256-99E2-A7AC3326ECC5}"/>
              </a:ext>
            </a:extLst>
          </p:cNvPr>
          <p:cNvSpPr txBox="1">
            <a:spLocks noChangeArrowheads="1"/>
          </p:cNvSpPr>
          <p:nvPr/>
        </p:nvSpPr>
        <p:spPr>
          <a:xfrm>
            <a:off x="514349" y="1383062"/>
            <a:ext cx="8157937" cy="33377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3A00"/>
              </a:buClr>
              <a:buSzPts val="1400"/>
              <a:buFont typeface="Nunito"/>
              <a:buChar char="●"/>
              <a:defRPr sz="1050" b="0" i="0" u="none" strike="noStrike" cap="none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Nunito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"/>
              <a:buChar char="○"/>
              <a:defRPr sz="1200" b="0" i="0" u="none" strike="noStrike" cap="none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"/>
              <a:buChar char="■"/>
              <a:defRPr sz="1200" b="0" i="0" u="none" strike="noStrike" cap="none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"/>
              <a:buChar char="●"/>
              <a:defRPr sz="1200" b="0" i="0" u="none" strike="noStrike" cap="none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"/>
              <a:buChar char="○"/>
              <a:defRPr sz="1200" b="0" i="0" u="none" strike="noStrike" cap="none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"/>
              <a:buChar char="■"/>
              <a:defRPr sz="1200" b="0" i="0" u="none" strike="noStrike" cap="none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"/>
              <a:buChar char="●"/>
              <a:defRPr sz="1200" b="0" i="0" u="none" strike="noStrike" cap="none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"/>
              <a:buChar char="○"/>
              <a:defRPr sz="1200" b="0" i="0" u="none" strike="noStrike" cap="none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"/>
              <a:buChar char="■"/>
              <a:defRPr sz="1200" b="0" i="0" u="none" strike="noStrike" cap="none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indent="0">
              <a:buClr>
                <a:schemeClr val="dk1"/>
              </a:buClr>
              <a:buSzPts val="2400"/>
              <a:buNone/>
            </a:pPr>
            <a:r>
              <a:rPr lang="es-ES" sz="1200" dirty="0"/>
              <a:t>Es la una de las primeras etapa en el diseño de una BD</a:t>
            </a:r>
          </a:p>
          <a:p>
            <a:pPr marL="628650" lvl="1" indent="-171450">
              <a:spcBef>
                <a:spcPts val="355"/>
              </a:spcBef>
              <a:buClr>
                <a:schemeClr val="dk1"/>
              </a:buClr>
              <a:buSzPts val="1777"/>
            </a:pPr>
            <a:r>
              <a:rPr lang="es-ES" dirty="0"/>
              <a:t>Se debe realizar un estudio del problema Real</a:t>
            </a:r>
          </a:p>
          <a:p>
            <a:pPr marL="628650" lvl="1" indent="-171450">
              <a:spcBef>
                <a:spcPts val="355"/>
              </a:spcBef>
              <a:buClr>
                <a:schemeClr val="dk1"/>
              </a:buClr>
              <a:buSzPts val="1777"/>
            </a:pPr>
            <a:r>
              <a:rPr lang="es-ES" dirty="0"/>
              <a:t>Especificarlo usando un lenguaje de muy alto Nivel</a:t>
            </a:r>
          </a:p>
          <a:p>
            <a:pPr marL="628650" lvl="1" indent="-171450">
              <a:spcBef>
                <a:spcPts val="355"/>
              </a:spcBef>
              <a:buClr>
                <a:schemeClr val="dk1"/>
              </a:buClr>
              <a:buSzPts val="1777"/>
            </a:pPr>
            <a:r>
              <a:rPr lang="es-ES" dirty="0"/>
              <a:t>Validar el resultado</a:t>
            </a:r>
          </a:p>
          <a:p>
            <a:pPr marL="57150" indent="0">
              <a:spcBef>
                <a:spcPts val="435"/>
              </a:spcBef>
              <a:buClr>
                <a:schemeClr val="dk1"/>
              </a:buClr>
              <a:buSzPts val="2177"/>
              <a:buNone/>
            </a:pPr>
            <a:endParaRPr lang="es-ES" sz="1200" dirty="0"/>
          </a:p>
          <a:p>
            <a:pPr marL="57150" indent="0">
              <a:spcBef>
                <a:spcPts val="435"/>
              </a:spcBef>
              <a:buClr>
                <a:schemeClr val="dk1"/>
              </a:buClr>
              <a:buSzPts val="2177"/>
              <a:buNone/>
            </a:pPr>
            <a:r>
              <a:rPr lang="es-ES" sz="1200" dirty="0"/>
              <a:t>En esta actividad se construyen esquemas conceptuales</a:t>
            </a:r>
          </a:p>
          <a:p>
            <a:pPr marL="400050" lvl="0" indent="-230060" algn="l" rtl="0">
              <a:spcBef>
                <a:spcPts val="355"/>
              </a:spcBef>
              <a:spcAft>
                <a:spcPts val="0"/>
              </a:spcAft>
              <a:buClr>
                <a:schemeClr val="dk1"/>
              </a:buClr>
              <a:buSzPts val="1777"/>
              <a:buFont typeface="Arial"/>
              <a:buNone/>
            </a:pPr>
            <a:endParaRPr lang="es-ES" sz="1200" dirty="0"/>
          </a:p>
          <a:p>
            <a:pPr marL="5715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s-ES" sz="1200" b="1" dirty="0"/>
              <a:t>Modelos Conceptuales:</a:t>
            </a:r>
            <a:endParaRPr lang="es-ES" sz="1200" dirty="0"/>
          </a:p>
          <a:p>
            <a:pPr marL="342900" lvl="1" indent="-2857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s-ES" dirty="0"/>
              <a:t>Son modelos  de muy alto Nivel</a:t>
            </a:r>
          </a:p>
          <a:p>
            <a:pPr marL="342900" lvl="1" indent="-285750" algn="l" rtl="0">
              <a:spcBef>
                <a:spcPts val="355"/>
              </a:spcBef>
              <a:spcAft>
                <a:spcPts val="0"/>
              </a:spcAft>
              <a:buClr>
                <a:schemeClr val="dk1"/>
              </a:buClr>
              <a:buSzPts val="1777"/>
              <a:buFont typeface="Arial"/>
              <a:buChar char="•"/>
            </a:pPr>
            <a:r>
              <a:rPr lang="es-ES" dirty="0"/>
              <a:t>Se  concentran en las estructuras y restricciones de  integridad</a:t>
            </a:r>
          </a:p>
          <a:p>
            <a:pPr marL="342900" lvl="1" indent="-28575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s-ES" dirty="0"/>
              <a:t>Tienen una representación gráfica asociada</a:t>
            </a:r>
          </a:p>
          <a:p>
            <a:pPr marL="342900" lvl="1" indent="-28575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s-ES" dirty="0"/>
              <a:t>Ejemplos:</a:t>
            </a:r>
          </a:p>
          <a:p>
            <a:pPr marL="685800" lvl="1" indent="-28575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</a:pPr>
            <a:r>
              <a:rPr lang="es-ES" dirty="0"/>
              <a:t>Modelo Entidad-Relación (1976)</a:t>
            </a:r>
          </a:p>
          <a:p>
            <a:pPr marL="685800" lvl="1" indent="-28575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</a:pPr>
            <a:r>
              <a:rPr lang="es-ES" dirty="0"/>
              <a:t>Modelo ER Extendidos (80’s y 90’s)</a:t>
            </a:r>
          </a:p>
        </p:txBody>
      </p:sp>
    </p:spTree>
    <p:extLst>
      <p:ext uri="{BB962C8B-B14F-4D97-AF65-F5344CB8AC3E}">
        <p14:creationId xmlns:p14="http://schemas.microsoft.com/office/powerpoint/2010/main" val="7565125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DB2E6AA1-31EF-8341-A2C5-6CECC94036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8805448" y="111858"/>
            <a:ext cx="225909" cy="225909"/>
          </a:xfrm>
          <a:prstGeom prst="rect">
            <a:avLst/>
          </a:prstGeom>
        </p:spPr>
      </p:pic>
      <p:sp>
        <p:nvSpPr>
          <p:cNvPr id="10" name="4 Título">
            <a:extLst>
              <a:ext uri="{FF2B5EF4-FFF2-40B4-BE49-F238E27FC236}">
                <a16:creationId xmlns:a16="http://schemas.microsoft.com/office/drawing/2014/main" id="{3243C86E-E4F6-4559-B90F-CEA1E8B6BD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348" y="586363"/>
            <a:ext cx="6895195" cy="725488"/>
          </a:xfrm>
        </p:spPr>
        <p:txBody>
          <a:bodyPr/>
          <a:lstStyle/>
          <a:p>
            <a:pPr eaLnBrk="1" hangingPunct="1"/>
            <a:r>
              <a:rPr lang="es-PE" altLang="es-PE" sz="2200" dirty="0">
                <a:solidFill>
                  <a:srgbClr val="FF501C"/>
                </a:solidFill>
                <a:ea typeface="ＭＳ Ｐゴシック" pitchFamily="34" charset="-128"/>
              </a:rPr>
              <a:t>DISE</a:t>
            </a:r>
            <a:r>
              <a:rPr lang="en-US" altLang="es-PE" sz="2200" dirty="0">
                <a:solidFill>
                  <a:srgbClr val="FF501C"/>
                </a:solidFill>
                <a:ea typeface="ＭＳ Ｐゴシック" pitchFamily="34" charset="-128"/>
              </a:rPr>
              <a:t>ÑO CONCEPTUAL</a:t>
            </a:r>
            <a:endParaRPr lang="es-PE" altLang="es-PE" sz="2200" dirty="0">
              <a:solidFill>
                <a:srgbClr val="FF501C"/>
              </a:solidFill>
              <a:ea typeface="ＭＳ Ｐゴシック" pitchFamily="34" charset="-128"/>
            </a:endParaRPr>
          </a:p>
        </p:txBody>
      </p:sp>
      <p:sp>
        <p:nvSpPr>
          <p:cNvPr id="11" name="Rectangle 3">
            <a:extLst>
              <a:ext uri="{FF2B5EF4-FFF2-40B4-BE49-F238E27FC236}">
                <a16:creationId xmlns:a16="http://schemas.microsoft.com/office/drawing/2014/main" id="{EBCFD52D-704D-4256-99E2-A7AC3326ECC5}"/>
              </a:ext>
            </a:extLst>
          </p:cNvPr>
          <p:cNvSpPr txBox="1">
            <a:spLocks noChangeArrowheads="1"/>
          </p:cNvSpPr>
          <p:nvPr/>
        </p:nvSpPr>
        <p:spPr>
          <a:xfrm>
            <a:off x="514350" y="1383062"/>
            <a:ext cx="5213056" cy="33377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3A00"/>
              </a:buClr>
              <a:buSzPts val="1400"/>
              <a:buFont typeface="Nunito"/>
              <a:buChar char="●"/>
              <a:defRPr sz="1050" b="0" i="0" u="none" strike="noStrike" cap="none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Nunito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"/>
              <a:buChar char="○"/>
              <a:defRPr sz="1200" b="0" i="0" u="none" strike="noStrike" cap="none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"/>
              <a:buChar char="■"/>
              <a:defRPr sz="1200" b="0" i="0" u="none" strike="noStrike" cap="none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"/>
              <a:buChar char="●"/>
              <a:defRPr sz="1200" b="0" i="0" u="none" strike="noStrike" cap="none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"/>
              <a:buChar char="○"/>
              <a:defRPr sz="1200" b="0" i="0" u="none" strike="noStrike" cap="none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"/>
              <a:buChar char="■"/>
              <a:defRPr sz="1200" b="0" i="0" u="none" strike="noStrike" cap="none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"/>
              <a:buChar char="●"/>
              <a:defRPr sz="1200" b="0" i="0" u="none" strike="noStrike" cap="none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"/>
              <a:buChar char="○"/>
              <a:defRPr sz="1200" b="0" i="0" u="none" strike="noStrike" cap="none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"/>
              <a:buChar char="■"/>
              <a:defRPr sz="1200" b="0" i="0" u="none" strike="noStrike" cap="none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indent="0">
              <a:buClr>
                <a:schemeClr val="dk1"/>
              </a:buClr>
              <a:buSzPts val="2400"/>
              <a:buNone/>
            </a:pPr>
            <a:r>
              <a:rPr lang="es-ES" sz="1200" dirty="0"/>
              <a:t>Es la una de las primeras etapa en el diseño de una BD</a:t>
            </a:r>
          </a:p>
          <a:p>
            <a:pPr marL="628650" lvl="1" indent="-171450">
              <a:spcBef>
                <a:spcPts val="355"/>
              </a:spcBef>
              <a:buClr>
                <a:schemeClr val="dk1"/>
              </a:buClr>
              <a:buSzPts val="1777"/>
            </a:pPr>
            <a:r>
              <a:rPr lang="es-ES" dirty="0"/>
              <a:t>Se debe realizar un estudio del problema Real</a:t>
            </a:r>
          </a:p>
          <a:p>
            <a:pPr marL="628650" lvl="1" indent="-171450">
              <a:spcBef>
                <a:spcPts val="355"/>
              </a:spcBef>
              <a:buClr>
                <a:schemeClr val="dk1"/>
              </a:buClr>
              <a:buSzPts val="1777"/>
            </a:pPr>
            <a:r>
              <a:rPr lang="es-ES" dirty="0"/>
              <a:t>Especificarlo usando un lenguaje de muy alto Nivel</a:t>
            </a:r>
          </a:p>
          <a:p>
            <a:pPr marL="628650" lvl="1" indent="-171450">
              <a:spcBef>
                <a:spcPts val="355"/>
              </a:spcBef>
              <a:buClr>
                <a:schemeClr val="dk1"/>
              </a:buClr>
              <a:buSzPts val="1777"/>
            </a:pPr>
            <a:r>
              <a:rPr lang="es-ES" dirty="0"/>
              <a:t>Validar el resultado</a:t>
            </a:r>
          </a:p>
          <a:p>
            <a:pPr marL="57150" indent="0">
              <a:spcBef>
                <a:spcPts val="435"/>
              </a:spcBef>
              <a:buClr>
                <a:schemeClr val="dk1"/>
              </a:buClr>
              <a:buSzPts val="2177"/>
              <a:buNone/>
            </a:pPr>
            <a:endParaRPr lang="es-ES" sz="1200" dirty="0"/>
          </a:p>
          <a:p>
            <a:pPr marL="57150" indent="0">
              <a:spcBef>
                <a:spcPts val="435"/>
              </a:spcBef>
              <a:buClr>
                <a:schemeClr val="dk1"/>
              </a:buClr>
              <a:buSzPts val="2177"/>
              <a:buNone/>
            </a:pPr>
            <a:r>
              <a:rPr lang="es-ES" sz="1200" dirty="0"/>
              <a:t>En esta actividad se construyen esquemas conceptuales</a:t>
            </a:r>
          </a:p>
          <a:p>
            <a:pPr marL="400050" lvl="0" indent="-230060" algn="l" rtl="0">
              <a:spcBef>
                <a:spcPts val="355"/>
              </a:spcBef>
              <a:spcAft>
                <a:spcPts val="0"/>
              </a:spcAft>
              <a:buClr>
                <a:schemeClr val="dk1"/>
              </a:buClr>
              <a:buSzPts val="1777"/>
              <a:buFont typeface="Arial"/>
              <a:buNone/>
            </a:pPr>
            <a:endParaRPr lang="es-ES" sz="1200" dirty="0"/>
          </a:p>
          <a:p>
            <a:pPr marL="5715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s-ES" sz="1200" b="1" dirty="0"/>
              <a:t>Modelos Conceptuales:</a:t>
            </a:r>
            <a:endParaRPr lang="es-ES" sz="1200" dirty="0"/>
          </a:p>
          <a:p>
            <a:pPr marL="342900" lvl="1" indent="-2857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s-ES" dirty="0"/>
              <a:t>Son modelos  de muy alto Nivel</a:t>
            </a:r>
          </a:p>
          <a:p>
            <a:pPr marL="342900" lvl="1" indent="-285750" algn="l" rtl="0">
              <a:spcBef>
                <a:spcPts val="355"/>
              </a:spcBef>
              <a:spcAft>
                <a:spcPts val="0"/>
              </a:spcAft>
              <a:buClr>
                <a:schemeClr val="dk1"/>
              </a:buClr>
              <a:buSzPts val="1777"/>
              <a:buFont typeface="Arial"/>
              <a:buChar char="•"/>
            </a:pPr>
            <a:r>
              <a:rPr lang="es-ES" dirty="0"/>
              <a:t>Se  concentran en las estructuras y restricciones de  integridad</a:t>
            </a:r>
          </a:p>
          <a:p>
            <a:pPr marL="342900" lvl="1" indent="-28575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s-ES" dirty="0"/>
              <a:t>Tienen una representación gráfica asociada</a:t>
            </a:r>
          </a:p>
          <a:p>
            <a:pPr marL="342900" lvl="1" indent="-28575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s-ES" dirty="0"/>
              <a:t>Ejemplos:</a:t>
            </a:r>
          </a:p>
          <a:p>
            <a:pPr marL="685800" lvl="1" indent="-28575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</a:pPr>
            <a:r>
              <a:rPr lang="es-ES" dirty="0"/>
              <a:t>Modelo Entidad-Relación (1976)</a:t>
            </a:r>
          </a:p>
          <a:p>
            <a:pPr marL="685800" lvl="1" indent="-28575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</a:pPr>
            <a:r>
              <a:rPr lang="es-ES" dirty="0"/>
              <a:t>Modelo ER Extendidos (80’s y 90’s)</a:t>
            </a:r>
          </a:p>
        </p:txBody>
      </p:sp>
      <p:pic>
        <p:nvPicPr>
          <p:cNvPr id="1026" name="Picture 2" descr="Plantilla ERD de Sistema de Gestión de Personal | Moqups">
            <a:extLst>
              <a:ext uri="{FF2B5EF4-FFF2-40B4-BE49-F238E27FC236}">
                <a16:creationId xmlns:a16="http://schemas.microsoft.com/office/drawing/2014/main" id="{4B352778-347B-4CDC-8016-EE4BF2B9A0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7576" y="1383062"/>
            <a:ext cx="3833781" cy="2842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3452050"/>
      </p:ext>
    </p:extLst>
  </p:cSld>
  <p:clrMapOvr>
    <a:masterClrMapping/>
  </p:clrMapOvr>
</p:sld>
</file>

<file path=ppt/theme/theme1.xml><?xml version="1.0" encoding="utf-8"?>
<a:theme xmlns:a="http://schemas.openxmlformats.org/drawingml/2006/main" name="Business slide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1224</Words>
  <Application>Microsoft Office PowerPoint</Application>
  <PresentationFormat>On-screen Show (16:9)</PresentationFormat>
  <Paragraphs>139</Paragraphs>
  <Slides>34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3" baseType="lpstr">
      <vt:lpstr>Times New Roman</vt:lpstr>
      <vt:lpstr>Verdana</vt:lpstr>
      <vt:lpstr>Arial Narrow</vt:lpstr>
      <vt:lpstr>Abril Fatface</vt:lpstr>
      <vt:lpstr>Arial</vt:lpstr>
      <vt:lpstr>Noto Sans Symbols</vt:lpstr>
      <vt:lpstr>Wingdings</vt:lpstr>
      <vt:lpstr>Nunito</vt:lpstr>
      <vt:lpstr>Business slide</vt:lpstr>
      <vt:lpstr>MODELO ENTIDAD RELACIÓN</vt:lpstr>
      <vt:lpstr>AGENDA</vt:lpstr>
      <vt:lpstr>METODOLOGÍA DE  DISEÑO DE BD</vt:lpstr>
      <vt:lpstr>¿CÓMO SE DESARROLLAN LOS MODELOS DE DATOS? (PROCESO DE DISEÑO)</vt:lpstr>
      <vt:lpstr>¿CÓMO SE DESARROLLAN LOS MODELOS DE DATOS? </vt:lpstr>
      <vt:lpstr>DESPLIEGUE DE LAS BD DENTRO DEL CICLO DE VIDA DE LOS SISTEMAS DE INFORMACIÓN (SDLC)</vt:lpstr>
      <vt:lpstr>DISEÑO CONCEPTUAL</vt:lpstr>
      <vt:lpstr>DISEÑO CONCEPTUAL</vt:lpstr>
      <vt:lpstr>DISEÑO CONCEPTUAL</vt:lpstr>
      <vt:lpstr>ETAPAS DEL DISEÑO CONCEPTUAL</vt:lpstr>
      <vt:lpstr>MODELO CONCEPTUAL</vt:lpstr>
      <vt:lpstr>MODELO ENTIDAD RELACIÓN</vt:lpstr>
      <vt:lpstr>MODELO ER / DIAGRAMA ER</vt:lpstr>
      <vt:lpstr>ENTIDADES, CONJUNTOS Y TIPOS</vt:lpstr>
      <vt:lpstr>ENTIDADES, CONJUNTOS Y TIPOS</vt:lpstr>
      <vt:lpstr>TIPOS DE ENTIDADES Y ATRIBUTOS</vt:lpstr>
      <vt:lpstr>ATRIBUTOS COMPUESTOS</vt:lpstr>
      <vt:lpstr>ATRIBUTOS MULTIVALUADOS</vt:lpstr>
      <vt:lpstr>ATRIBUTOS DERIVADOS</vt:lpstr>
      <vt:lpstr>RELACIONES, CONJUNTOS Y TIPOS</vt:lpstr>
      <vt:lpstr>RELACIONES, CONJUNTOS Y TIPOS</vt:lpstr>
      <vt:lpstr>CARDINALIDAD DE UNA RELACIÓN</vt:lpstr>
      <vt:lpstr>EJEMPLO</vt:lpstr>
      <vt:lpstr>RELACIONES 1:1</vt:lpstr>
      <vt:lpstr>RELACIONES 1:N</vt:lpstr>
      <vt:lpstr>RELACIONES N:M</vt:lpstr>
      <vt:lpstr>CARDINALIDAD MÁXIMA / MÍNIMA</vt:lpstr>
      <vt:lpstr>CARDINALIDAD MÁXIMA / MÍNIMA</vt:lpstr>
      <vt:lpstr>CARDINALIDAD MÁXIMA / MÍNIMA</vt:lpstr>
      <vt:lpstr>RELACIONES RECURSIVAS</vt:lpstr>
      <vt:lpstr>RELACIONES DE DEPENDENCIA TOTAL / PARCIAL</vt:lpstr>
      <vt:lpstr>ENTIDAD DÉBIL</vt:lpstr>
      <vt:lpstr>ENTIDAD DÉBIL</vt:lpstr>
      <vt:lpstr>EJEMPLO: BIBLIOTECA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Here is where your presentation begins</dc:title>
  <dc:creator>Aburto Herrera Beatrice</dc:creator>
  <cp:lastModifiedBy>Jose Caballero</cp:lastModifiedBy>
  <cp:revision>103</cp:revision>
  <dcterms:modified xsi:type="dcterms:W3CDTF">2022-04-12T13:17:21Z</dcterms:modified>
</cp:coreProperties>
</file>